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24" r:id="rId4"/>
    <p:sldId id="399" r:id="rId5"/>
    <p:sldId id="403" r:id="rId6"/>
    <p:sldId id="404" r:id="rId7"/>
    <p:sldId id="325" r:id="rId8"/>
    <p:sldId id="335" r:id="rId9"/>
    <p:sldId id="368" r:id="rId10"/>
    <p:sldId id="326" r:id="rId11"/>
    <p:sldId id="386" r:id="rId12"/>
    <p:sldId id="388" r:id="rId13"/>
    <p:sldId id="387" r:id="rId14"/>
    <p:sldId id="389" r:id="rId15"/>
    <p:sldId id="327" r:id="rId16"/>
    <p:sldId id="369" r:id="rId17"/>
    <p:sldId id="370" r:id="rId18"/>
    <p:sldId id="328" r:id="rId19"/>
    <p:sldId id="382" r:id="rId20"/>
    <p:sldId id="383" r:id="rId21"/>
    <p:sldId id="384" r:id="rId22"/>
    <p:sldId id="385" r:id="rId23"/>
    <p:sldId id="372" r:id="rId24"/>
    <p:sldId id="371" r:id="rId25"/>
    <p:sldId id="373" r:id="rId26"/>
    <p:sldId id="378" r:id="rId27"/>
    <p:sldId id="380" r:id="rId28"/>
    <p:sldId id="390" r:id="rId29"/>
    <p:sldId id="351" r:id="rId30"/>
    <p:sldId id="352" r:id="rId31"/>
    <p:sldId id="353" r:id="rId32"/>
    <p:sldId id="354" r:id="rId33"/>
    <p:sldId id="362" r:id="rId34"/>
    <p:sldId id="356" r:id="rId35"/>
    <p:sldId id="357" r:id="rId36"/>
    <p:sldId id="347" r:id="rId37"/>
    <p:sldId id="395" r:id="rId38"/>
    <p:sldId id="396" r:id="rId39"/>
    <p:sldId id="329" r:id="rId40"/>
    <p:sldId id="379" r:id="rId41"/>
    <p:sldId id="316" r:id="rId42"/>
    <p:sldId id="376" r:id="rId43"/>
    <p:sldId id="392" r:id="rId44"/>
    <p:sldId id="393" r:id="rId45"/>
    <p:sldId id="397" r:id="rId46"/>
    <p:sldId id="296" r:id="rId47"/>
    <p:sldId id="331" r:id="rId48"/>
    <p:sldId id="300" r:id="rId49"/>
    <p:sldId id="297" r:id="rId50"/>
    <p:sldId id="377" r:id="rId51"/>
    <p:sldId id="398" r:id="rId52"/>
  </p:sldIdLst>
  <p:sldSz cx="12192000" cy="6858000"/>
  <p:notesSz cx="6865938" cy="9998075"/>
  <p:embeddedFontLst>
    <p:embeddedFont>
      <p:font typeface="배달의민족 주아" panose="02020603020101020101" pitchFamily="18" charset="-127"/>
      <p:regular r:id="rId54"/>
    </p:embeddedFont>
    <p:embeddedFont>
      <p:font typeface="a가시고기M" panose="02020600000000000000" pitchFamily="18" charset="-127"/>
      <p:regular r:id="rId55"/>
    </p:embeddedFont>
    <p:embeddedFont>
      <p:font typeface="210 맨발의청춘 L" panose="02020603020101020101" pitchFamily="18" charset="-127"/>
      <p:regular r:id="rId56"/>
    </p:embeddedFont>
    <p:embeddedFont>
      <p:font typeface="a시월구일1" panose="02020600000000000000" pitchFamily="18" charset="-127"/>
      <p:regular r:id="rId57"/>
    </p:embeddedFont>
    <p:embeddedFont>
      <p:font typeface="a시월구일2" panose="02020600000000000000" pitchFamily="18" charset="-127"/>
      <p:regular r:id="rId58"/>
    </p:embeddedFont>
    <p:embeddedFont>
      <p:font typeface="a옛날사진관2" panose="02020600000000000000" pitchFamily="18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a가시고기B" panose="02020600000000000000" pitchFamily="18" charset="-127"/>
      <p:regular r:id="rId62"/>
    </p:embeddedFont>
    <p:embeddedFont>
      <p:font typeface="a가시고기L" panose="02020600000000000000" pitchFamily="18" charset="-127"/>
      <p:regular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269" userDrawn="1">
          <p15:clr>
            <a:srgbClr val="A4A3A4"/>
          </p15:clr>
        </p15:guide>
        <p15:guide id="2" orient="horz" pos="27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ng2" initials="w" lastIdx="3" clrIdx="0">
    <p:extLst>
      <p:ext uri="{19B8F6BF-5375-455C-9EA6-DF929625EA0E}">
        <p15:presenceInfo xmlns:p15="http://schemas.microsoft.com/office/powerpoint/2012/main" userId="woong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BFBFB"/>
    <a:srgbClr val="79E5CB"/>
    <a:srgbClr val="69FAC2"/>
    <a:srgbClr val="FF667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4400" autoAdjust="0"/>
  </p:normalViewPr>
  <p:slideViewPr>
    <p:cSldViewPr snapToGrid="0">
      <p:cViewPr varScale="1">
        <p:scale>
          <a:sx n="66" d="100"/>
          <a:sy n="66" d="100"/>
        </p:scale>
        <p:origin x="900" y="78"/>
      </p:cViewPr>
      <p:guideLst>
        <p:guide pos="5269"/>
        <p:guide orient="horz" pos="2704"/>
      </p:guideLst>
    </p:cSldViewPr>
  </p:slideViewPr>
  <p:outlineViewPr>
    <p:cViewPr>
      <p:scale>
        <a:sx n="33" d="100"/>
        <a:sy n="33" d="100"/>
      </p:scale>
      <p:origin x="0" y="-15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1111111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5BAAA-A55B-415E-95B5-6A6162FD9D1F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B7003-FB1A-4FD0-BA5B-AD18D1D78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2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30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84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9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49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5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654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28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125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613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45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76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69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7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0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784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42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1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어둡</a:t>
            </a:r>
            <a:r>
              <a:rPr lang="ko-KR" altLang="en-US" dirty="0"/>
              <a:t> 낮 </a:t>
            </a:r>
            <a:r>
              <a:rPr lang="ko-KR" altLang="en-US" dirty="0" err="1"/>
              <a:t>밝</a:t>
            </a:r>
            <a:r>
              <a:rPr lang="ko-KR" altLang="en-US" dirty="0"/>
              <a:t> </a:t>
            </a:r>
            <a:r>
              <a:rPr lang="ko-KR" altLang="en-US" dirty="0" err="1"/>
              <a:t>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8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6BB43-0DAB-4FA2-9EAF-B990C296099F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7F88-5601-4929-B941-52D16E94F416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1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A289-F3CC-4BDE-88A3-9F2FF3B11601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03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F8E-9F96-42BE-A10E-6C629255A58C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5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F6B7-1950-4F5E-BE67-6BB196F70C54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9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8C2F-EBA7-4970-903F-FC2C49FDCF63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1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407-A3F2-4056-9A47-AAB1D2C91267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77BE-0EB9-4B0D-B3ED-3BFA80AA7CDF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4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0572-3B8C-47F6-9C37-D7004FBE7340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0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BF1A7-747A-48C1-85C1-9B36A38500BA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3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99D-C92F-4166-8B4D-FA97B13524CC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6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1F359-8A59-40FA-BB31-12F1A599EE01}" type="datetime1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9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10.png"/><Relationship Id="rId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76.sv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7.sv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yahoo.com/flash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android.com/samples/index.html" TargetMode="External"/><Relationship Id="rId5" Type="http://schemas.openxmlformats.org/officeDocument/2006/relationships/hyperlink" Target="http://www.eduino.kr/index.html" TargetMode="External"/><Relationship Id="rId4" Type="http://schemas.openxmlformats.org/officeDocument/2006/relationships/hyperlink" Target="http://www.ntrexgo.com/archives/3305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64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Kingsman-kpu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994583" y="571518"/>
            <a:ext cx="4688951" cy="2239903"/>
            <a:chOff x="3873133" y="672701"/>
            <a:chExt cx="4688951" cy="2239903"/>
          </a:xfrm>
        </p:grpSpPr>
        <p:graphicFrame>
          <p:nvGraphicFramePr>
            <p:cNvPr id="20" name="차트 19"/>
            <p:cNvGraphicFramePr/>
            <p:nvPr>
              <p:extLst>
                <p:ext uri="{D42A27DB-BD31-4B8C-83A1-F6EECF244321}">
                  <p14:modId xmlns:p14="http://schemas.microsoft.com/office/powerpoint/2010/main" val="2390207482"/>
                </p:ext>
              </p:extLst>
            </p:nvPr>
          </p:nvGraphicFramePr>
          <p:xfrm>
            <a:off x="3873133" y="672701"/>
            <a:ext cx="4454525" cy="22399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5621856" y="1863868"/>
              <a:ext cx="29402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rgbClr val="FF0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스마트우산</a:t>
              </a:r>
              <a:endParaRPr lang="en-US" altLang="ko-KR" sz="4400" dirty="0">
                <a:solidFill>
                  <a:srgbClr val="FF000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5B66F0B-98F4-42FD-A0DF-4B3069489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55" y="1027090"/>
            <a:ext cx="5258070" cy="4460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3B73A38-0F16-4687-B3B4-E20A94A40BFE}"/>
              </a:ext>
            </a:extLst>
          </p:cNvPr>
          <p:cNvSpPr/>
          <p:nvPr/>
        </p:nvSpPr>
        <p:spPr>
          <a:xfrm>
            <a:off x="1196755" y="1036499"/>
            <a:ext cx="5258069" cy="4460988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0F7867C5-5D69-44CF-B4A5-06AD362FC4D7}"/>
              </a:ext>
            </a:extLst>
          </p:cNvPr>
          <p:cNvCxnSpPr/>
          <p:nvPr/>
        </p:nvCxnSpPr>
        <p:spPr>
          <a:xfrm>
            <a:off x="7067550" y="2019300"/>
            <a:ext cx="0" cy="26289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7C6C51-4F3A-46EA-AFD2-C80EC9970530}"/>
              </a:ext>
            </a:extLst>
          </p:cNvPr>
          <p:cNvSpPr txBox="1"/>
          <p:nvPr/>
        </p:nvSpPr>
        <p:spPr>
          <a:xfrm>
            <a:off x="7596782" y="2648521"/>
            <a:ext cx="459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Smart Umbrella based on I.O.T</a:t>
            </a:r>
            <a:endParaRPr lang="ko-KR" altLang="en-US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6D25C45A-F785-4ABE-B306-3449B5EE2DE1}"/>
              </a:ext>
            </a:extLst>
          </p:cNvPr>
          <p:cNvCxnSpPr/>
          <p:nvPr/>
        </p:nvCxnSpPr>
        <p:spPr>
          <a:xfrm>
            <a:off x="8384705" y="2608326"/>
            <a:ext cx="15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D2BB281-D392-4CF4-A4CA-B3E80B93511D}"/>
              </a:ext>
            </a:extLst>
          </p:cNvPr>
          <p:cNvSpPr txBox="1"/>
          <p:nvPr/>
        </p:nvSpPr>
        <p:spPr>
          <a:xfrm>
            <a:off x="8279576" y="3119920"/>
            <a:ext cx="17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TEAM :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킹스맨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8378" y="5950215"/>
            <a:ext cx="45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지도교수님 확인 </a:t>
            </a:r>
            <a:r>
              <a:rPr lang="en-US" altLang="ko-KR" dirty="0"/>
              <a:t>: </a:t>
            </a:r>
            <a:r>
              <a:rPr lang="ko-KR" altLang="en-US" dirty="0"/>
              <a:t>최진구 교수님     </a:t>
            </a:r>
            <a:r>
              <a:rPr lang="en-US" altLang="ko-KR" dirty="0"/>
              <a:t>(</a:t>
            </a:r>
            <a:r>
              <a:rPr lang="ko-KR" altLang="en-US" dirty="0"/>
              <a:t>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12568" y="3418646"/>
            <a:ext cx="29450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2013150029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장효익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2013156014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김태웅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2014156024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송민지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6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19216" y="1140603"/>
            <a:ext cx="5215761" cy="5338059"/>
            <a:chOff x="3519216" y="1140603"/>
            <a:chExt cx="5215761" cy="53380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40603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6138" y="3173322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3874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4496453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483775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832331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17403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51808" y="5155178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52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" y="1986927"/>
            <a:ext cx="1146288" cy="1946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933" y="2053809"/>
            <a:ext cx="667798" cy="80135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46557" y="3084325"/>
            <a:ext cx="163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메시지 팝업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964" y="2137831"/>
            <a:ext cx="495040" cy="57990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23741" y="2651195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</a:t>
            </a:r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선택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240" y="3971654"/>
            <a:ext cx="1637691" cy="173273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057285" y="5729531"/>
            <a:ext cx="320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분실</a:t>
            </a:r>
            <a:r>
              <a:rPr lang="en-US" altLang="ko-KR">
                <a:latin typeface="a시월구일1" panose="02020600000000000000" pitchFamily="18" charset="-127"/>
                <a:ea typeface="a시월구일1" panose="02020600000000000000" pitchFamily="18" charset="-127"/>
              </a:rPr>
              <a:t>DB</a:t>
            </a:r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에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분실 위치 정보저장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580" y="5453845"/>
            <a:ext cx="1048807" cy="8262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10313" y="5044253"/>
            <a:ext cx="30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분실한 위치 부근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도착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852" y="4474235"/>
            <a:ext cx="542094" cy="6796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66302" y="5561175"/>
            <a:ext cx="163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메시지 팝업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2191872" y="2949379"/>
            <a:ext cx="2764545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cxnSpLocks/>
          </p:cNvCxnSpPr>
          <p:nvPr/>
        </p:nvCxnSpPr>
        <p:spPr>
          <a:xfrm>
            <a:off x="8092296" y="2960037"/>
            <a:ext cx="1258915" cy="925891"/>
          </a:xfrm>
          <a:prstGeom prst="bentConnector3">
            <a:avLst>
              <a:gd name="adj1" fmla="val 97403"/>
            </a:avLst>
          </a:prstGeom>
          <a:ln w="76200">
            <a:solidFill>
              <a:schemeClr val="accent4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5770727" y="4928837"/>
            <a:ext cx="2146347" cy="28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093586" y="1720844"/>
            <a:ext cx="163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OFF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170723"/>
            <a:ext cx="7706601" cy="461665"/>
            <a:chOff x="745042" y="1170723"/>
            <a:chExt cx="7706601" cy="461665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분실방지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930964DA-524F-4463-8885-CA82FC1579FA}"/>
              </a:ext>
            </a:extLst>
          </p:cNvPr>
          <p:cNvGrpSpPr/>
          <p:nvPr/>
        </p:nvGrpSpPr>
        <p:grpSpPr>
          <a:xfrm>
            <a:off x="5604822" y="2463400"/>
            <a:ext cx="4392668" cy="1192983"/>
            <a:chOff x="5249394" y="2842122"/>
            <a:chExt cx="4392668" cy="1192983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87FAC137-A439-4405-B176-E8A70B490DAE}"/>
                </a:ext>
              </a:extLst>
            </p:cNvPr>
            <p:cNvSpPr/>
            <p:nvPr/>
          </p:nvSpPr>
          <p:spPr>
            <a:xfrm>
              <a:off x="5249394" y="2842122"/>
              <a:ext cx="2130560" cy="11929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A85C6829-C552-48A4-A00B-407533856A47}"/>
                </a:ext>
              </a:extLst>
            </p:cNvPr>
            <p:cNvSpPr txBox="1"/>
            <p:nvPr/>
          </p:nvSpPr>
          <p:spPr>
            <a:xfrm>
              <a:off x="5427581" y="2916725"/>
              <a:ext cx="4100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블루투스 </a:t>
              </a:r>
              <a:r>
                <a:rPr lang="ko-KR" altLang="en-US" sz="1200" dirty="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연결이 끊겼습니다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7E381BBD-177E-4CD6-8F00-E3B77A390157}"/>
                </a:ext>
              </a:extLst>
            </p:cNvPr>
            <p:cNvSpPr txBox="1"/>
            <p:nvPr/>
          </p:nvSpPr>
          <p:spPr>
            <a:xfrm>
              <a:off x="5542010" y="3311554"/>
              <a:ext cx="41000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우산을 분실 하셨습니까</a:t>
              </a:r>
              <a:r>
                <a:rPr lang="en-US" altLang="ko-KR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?</a:t>
              </a:r>
              <a:endParaRPr lang="ko-KR" altLang="en-US" sz="11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17F5E3B8-0C7C-4498-88CF-55A3DE5ED0AE}"/>
                </a:ext>
              </a:extLst>
            </p:cNvPr>
            <p:cNvSpPr/>
            <p:nvPr/>
          </p:nvSpPr>
          <p:spPr>
            <a:xfrm>
              <a:off x="5296193" y="3726001"/>
              <a:ext cx="975566" cy="2672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E65257A9-E02C-46B4-B3BD-9482A00897F3}"/>
                </a:ext>
              </a:extLst>
            </p:cNvPr>
            <p:cNvSpPr/>
            <p:nvPr/>
          </p:nvSpPr>
          <p:spPr>
            <a:xfrm>
              <a:off x="6347959" y="3727530"/>
              <a:ext cx="975566" cy="2672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92B0454F-98FE-4DAF-B3EE-CF44B4BCE5A3}"/>
                </a:ext>
              </a:extLst>
            </p:cNvPr>
            <p:cNvSpPr txBox="1"/>
            <p:nvPr/>
          </p:nvSpPr>
          <p:spPr>
            <a:xfrm>
              <a:off x="5622393" y="3707388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+mj-lt"/>
                  <a:ea typeface="a가시고기L" panose="02020600000000000000" pitchFamily="18" charset="-127"/>
                </a:rPr>
                <a:t>예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C30AB439-5EE3-49C1-9650-D315D0721215}"/>
                </a:ext>
              </a:extLst>
            </p:cNvPr>
            <p:cNvSpPr txBox="1"/>
            <p:nvPr/>
          </p:nvSpPr>
          <p:spPr>
            <a:xfrm>
              <a:off x="6546581" y="3708786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+mj-lt"/>
                  <a:ea typeface="a가시고기L" panose="02020600000000000000" pitchFamily="18" charset="-127"/>
                </a:rPr>
                <a:t>아니오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00D80C8E-AEFD-4563-B30C-42D896DDB612}"/>
              </a:ext>
            </a:extLst>
          </p:cNvPr>
          <p:cNvSpPr/>
          <p:nvPr/>
        </p:nvSpPr>
        <p:spPr>
          <a:xfrm>
            <a:off x="2435248" y="4625682"/>
            <a:ext cx="2521169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래픽 56" descr="정보">
            <a:extLst>
              <a:ext uri="{FF2B5EF4-FFF2-40B4-BE49-F238E27FC236}">
                <a16:creationId xmlns="" xmlns:a16="http://schemas.microsoft.com/office/drawing/2014/main" id="{255170C5-83A1-41C0-83E6-AC1120BE1E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9400" y="4904916"/>
            <a:ext cx="250106" cy="25010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A816FA2-A792-49ED-9F5B-F397A964BB51}"/>
              </a:ext>
            </a:extLst>
          </p:cNvPr>
          <p:cNvSpPr txBox="1"/>
          <p:nvPr/>
        </p:nvSpPr>
        <p:spPr>
          <a:xfrm>
            <a:off x="2838519" y="4822511"/>
            <a:ext cx="3941057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</a:rPr>
              <a:t>주의하세요</a:t>
            </a:r>
            <a:endParaRPr lang="en-US" altLang="ko-KR" sz="1050">
              <a:solidFill>
                <a:schemeClr val="bg1"/>
              </a:solidFill>
            </a:endParaRPr>
          </a:p>
          <a:p>
            <a:endParaRPr lang="en-US" altLang="ko-KR" sz="400">
              <a:solidFill>
                <a:schemeClr val="bg1"/>
              </a:solidFill>
            </a:endParaRPr>
          </a:p>
          <a:p>
            <a:r>
              <a:rPr lang="ko-KR" altLang="en-US" sz="1050">
                <a:solidFill>
                  <a:schemeClr val="bg1"/>
                </a:solidFill>
              </a:rPr>
              <a:t>우산을 분실했었던 곳 입니다</a:t>
            </a:r>
            <a:r>
              <a:rPr lang="en-US" altLang="ko-KR" sz="1050">
                <a:solidFill>
                  <a:schemeClr val="bg1"/>
                </a:solidFill>
              </a:rPr>
              <a:t>.</a:t>
            </a:r>
            <a:endParaRPr lang="ko-KR" altLang="en-US" sz="1050">
              <a:solidFill>
                <a:schemeClr val="bg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3DE37159-48F3-46F3-BC47-0AED10C89BA7}"/>
              </a:ext>
            </a:extLst>
          </p:cNvPr>
          <p:cNvGrpSpPr/>
          <p:nvPr/>
        </p:nvGrpSpPr>
        <p:grpSpPr>
          <a:xfrm>
            <a:off x="4696845" y="4723420"/>
            <a:ext cx="171865" cy="173855"/>
            <a:chOff x="3292788" y="3247452"/>
            <a:chExt cx="171865" cy="173855"/>
          </a:xfrm>
        </p:grpSpPr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17E80ACF-965D-48F0-8AE7-3C694A5E45AA}"/>
                </a:ext>
              </a:extLst>
            </p:cNvPr>
            <p:cNvCxnSpPr/>
            <p:nvPr/>
          </p:nvCxnSpPr>
          <p:spPr>
            <a:xfrm>
              <a:off x="3313651" y="3247452"/>
              <a:ext cx="151002" cy="173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8DB491A6-AE94-4DBA-812D-06637712BC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788" y="3247454"/>
              <a:ext cx="171865" cy="1678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97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83923" y="2399190"/>
            <a:ext cx="2790545" cy="2714608"/>
            <a:chOff x="595937" y="1428996"/>
            <a:chExt cx="2036272" cy="20362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937" y="1428996"/>
              <a:ext cx="2036272" cy="203627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43" y="1970202"/>
              <a:ext cx="587859" cy="58785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728302" y="2531286"/>
            <a:ext cx="653354" cy="1178799"/>
            <a:chOff x="3602026" y="1837585"/>
            <a:chExt cx="598499" cy="107829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2026" y="2208119"/>
              <a:ext cx="470876" cy="70775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602026" y="1837585"/>
              <a:ext cx="59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ON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040154" y="2399190"/>
            <a:ext cx="2710825" cy="2623561"/>
            <a:chOff x="5403475" y="1699387"/>
            <a:chExt cx="2840413" cy="281664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3475" y="1699387"/>
              <a:ext cx="2840413" cy="281664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738417" y="3250727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742024" y="356943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741372" y="340778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737769" y="3907413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737769" y="3735899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007933">
              <a:off x="5877126" y="3243732"/>
              <a:ext cx="682073" cy="72572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754940">
              <a:off x="7147555" y="3206084"/>
              <a:ext cx="506295" cy="538698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5378507" y="4030859"/>
            <a:ext cx="133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전화 감지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533048" y="3926475"/>
            <a:ext cx="3017929" cy="99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291746"/>
            <a:ext cx="7706601" cy="461665"/>
            <a:chOff x="745042" y="1170723"/>
            <a:chExt cx="7706601" cy="461665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전화감지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</p:spTree>
    <p:extLst>
      <p:ext uri="{BB962C8B-B14F-4D97-AF65-F5344CB8AC3E}">
        <p14:creationId xmlns:p14="http://schemas.microsoft.com/office/powerpoint/2010/main" val="61528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4" y="3355782"/>
            <a:ext cx="30861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3132" y="3989205"/>
            <a:ext cx="223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매 시간마다 일주일 날씨정보 저장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71640" y="1644148"/>
            <a:ext cx="1246592" cy="1816894"/>
            <a:chOff x="5386523" y="2196732"/>
            <a:chExt cx="1246592" cy="18168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864" y="3417521"/>
              <a:ext cx="354251" cy="57467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305" y="2196732"/>
              <a:ext cx="629860" cy="179546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6523" y="3410588"/>
              <a:ext cx="352425" cy="60303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502485" y="3525336"/>
            <a:ext cx="223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강수확률 음성 알림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38579" y="3525336"/>
            <a:ext cx="24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스마트 우산을 흔들면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397" y="4017293"/>
            <a:ext cx="1446557" cy="2456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013441">
            <a:off x="3945389" y="4801419"/>
            <a:ext cx="265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강수확률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70%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이상일 때 메시지 팝업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576561" y="2713657"/>
            <a:ext cx="1644918" cy="86385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295" y="1903723"/>
            <a:ext cx="1678145" cy="155731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6388920" y="2642810"/>
            <a:ext cx="2222003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3576561" y="4200538"/>
            <a:ext cx="3681160" cy="112026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291746"/>
            <a:ext cx="2057936" cy="461665"/>
            <a:chOff x="745042" y="1170723"/>
            <a:chExt cx="7706601" cy="461665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날씨정보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569692" y="1919085"/>
            <a:ext cx="742451" cy="1228948"/>
            <a:chOff x="3655050" y="1864323"/>
            <a:chExt cx="784963" cy="1332743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5050" y="1864323"/>
              <a:ext cx="784963" cy="1332743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3800521" y="1943667"/>
              <a:ext cx="627919" cy="1045156"/>
              <a:chOff x="3602026" y="1837585"/>
              <a:chExt cx="598499" cy="107829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02026" y="2208119"/>
                <a:ext cx="470876" cy="707758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3602026" y="1837585"/>
                <a:ext cx="59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008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682" y="2880771"/>
            <a:ext cx="1873696" cy="168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490244" y="2899071"/>
            <a:ext cx="1146288" cy="1946216"/>
            <a:chOff x="1280948" y="2448199"/>
            <a:chExt cx="1146288" cy="194621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948" y="2448199"/>
              <a:ext cx="1146288" cy="1946216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601154" y="2752491"/>
              <a:ext cx="598499" cy="1078292"/>
              <a:chOff x="3602026" y="1837585"/>
              <a:chExt cx="598499" cy="107829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026" y="2208119"/>
                <a:ext cx="470876" cy="707758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3602026" y="1837585"/>
                <a:ext cx="59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ON</a:t>
                </a: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4409779" y="4610509"/>
            <a:ext cx="13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조도센서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07991" y="3572695"/>
            <a:ext cx="255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일정수치 이하면 점등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3601" y="6195092"/>
            <a:ext cx="274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일정수치 이상이면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소등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850" y="1481329"/>
            <a:ext cx="2071797" cy="204869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881650" y="4034922"/>
            <a:ext cx="2147997" cy="2074445"/>
            <a:chOff x="7475258" y="4034922"/>
            <a:chExt cx="2147997" cy="207444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1458" y="4060676"/>
              <a:ext cx="2071797" cy="204869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588769" y="5298182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475258" y="4724622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742392" y="4034922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83474" y="4131456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19306" y="4724622"/>
              <a:ext cx="396083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91697" y="5368665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화살표 연결선 27"/>
          <p:cNvCxnSpPr/>
          <p:nvPr/>
        </p:nvCxnSpPr>
        <p:spPr>
          <a:xfrm flipV="1">
            <a:off x="2694987" y="3794432"/>
            <a:ext cx="1383917" cy="1174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6124973" y="2708837"/>
            <a:ext cx="1644918" cy="86385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152883" y="4034922"/>
            <a:ext cx="1460528" cy="98353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291746"/>
            <a:ext cx="7706601" cy="461665"/>
            <a:chOff x="745042" y="1170723"/>
            <a:chExt cx="7706601" cy="461665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LED</a:t>
              </a:r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점등</a:t>
              </a:r>
              <a:endPara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</p:spTree>
    <p:extLst>
      <p:ext uri="{BB962C8B-B14F-4D97-AF65-F5344CB8AC3E}">
        <p14:creationId xmlns:p14="http://schemas.microsoft.com/office/powerpoint/2010/main" val="36086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19216" y="1140603"/>
            <a:ext cx="5215761" cy="5338059"/>
            <a:chOff x="3519216" y="1140603"/>
            <a:chExt cx="5215761" cy="53380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40603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6138" y="3173322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3874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4496453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483775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832331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17403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51808" y="5155178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86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05635" y="367833"/>
            <a:ext cx="3639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구성도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09C5AE5F-1C05-45C2-8650-DCC237ECDCE9}"/>
              </a:ext>
            </a:extLst>
          </p:cNvPr>
          <p:cNvGrpSpPr/>
          <p:nvPr/>
        </p:nvGrpSpPr>
        <p:grpSpPr>
          <a:xfrm>
            <a:off x="366213" y="1813549"/>
            <a:ext cx="11449878" cy="4447869"/>
            <a:chOff x="371062" y="1300750"/>
            <a:chExt cx="11449878" cy="4447869"/>
          </a:xfrm>
        </p:grpSpPr>
        <p:sp>
          <p:nvSpPr>
            <p:cNvPr id="24" name="모서리가 둥근 직사각형 128">
              <a:extLst>
                <a:ext uri="{FF2B5EF4-FFF2-40B4-BE49-F238E27FC236}">
                  <a16:creationId xmlns="" xmlns:a16="http://schemas.microsoft.com/office/drawing/2014/main" id="{0C87C12D-CE79-40DD-9141-73B92BAECFD6}"/>
                </a:ext>
              </a:extLst>
            </p:cNvPr>
            <p:cNvSpPr/>
            <p:nvPr/>
          </p:nvSpPr>
          <p:spPr>
            <a:xfrm>
              <a:off x="371062" y="1525149"/>
              <a:ext cx="11449878" cy="4223470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4">
              <a:extLst>
                <a:ext uri="{FF2B5EF4-FFF2-40B4-BE49-F238E27FC236}">
                  <a16:creationId xmlns="" xmlns:a16="http://schemas.microsoft.com/office/drawing/2014/main" id="{C45C8C57-48A2-4BA0-AA94-86CC1C5336AE}"/>
                </a:ext>
              </a:extLst>
            </p:cNvPr>
            <p:cNvSpPr/>
            <p:nvPr/>
          </p:nvSpPr>
          <p:spPr>
            <a:xfrm>
              <a:off x="4208424" y="2850909"/>
              <a:ext cx="4463755" cy="133916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Arduino</a:t>
              </a:r>
            </a:p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조도가 일정수치 이하면 점등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이상이면 소등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각도변화가 감지되면 날씨상태에 따라 소리 알림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스마트폰에 전화가 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오면 순차적으로 점등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모서리가 둥근 직사각형 27">
              <a:extLst>
                <a:ext uri="{FF2B5EF4-FFF2-40B4-BE49-F238E27FC236}">
                  <a16:creationId xmlns="" xmlns:a16="http://schemas.microsoft.com/office/drawing/2014/main" id="{76288F12-08F3-4841-B729-A494D4D200A9}"/>
                </a:ext>
              </a:extLst>
            </p:cNvPr>
            <p:cNvSpPr/>
            <p:nvPr/>
          </p:nvSpPr>
          <p:spPr>
            <a:xfrm>
              <a:off x="909979" y="2846962"/>
              <a:ext cx="1722957" cy="53152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자이로센서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모서리가 둥근 직사각형 28">
              <a:extLst>
                <a:ext uri="{FF2B5EF4-FFF2-40B4-BE49-F238E27FC236}">
                  <a16:creationId xmlns="" xmlns:a16="http://schemas.microsoft.com/office/drawing/2014/main" id="{84DA5CC3-DFB9-404C-BC34-B3E0382DE7F2}"/>
                </a:ext>
              </a:extLst>
            </p:cNvPr>
            <p:cNvSpPr/>
            <p:nvPr/>
          </p:nvSpPr>
          <p:spPr>
            <a:xfrm>
              <a:off x="909980" y="1870084"/>
              <a:ext cx="1722957" cy="554528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조도센서</a:t>
              </a:r>
            </a:p>
          </p:txBody>
        </p:sp>
        <p:sp>
          <p:nvSpPr>
            <p:cNvPr id="28" name="모서리가 둥근 직사각형 29">
              <a:extLst>
                <a:ext uri="{FF2B5EF4-FFF2-40B4-BE49-F238E27FC236}">
                  <a16:creationId xmlns="" xmlns:a16="http://schemas.microsoft.com/office/drawing/2014/main" id="{E372B61A-B5B6-4D1B-B2E1-9F5FF7569CC2}"/>
                </a:ext>
              </a:extLst>
            </p:cNvPr>
            <p:cNvSpPr/>
            <p:nvPr/>
          </p:nvSpPr>
          <p:spPr>
            <a:xfrm>
              <a:off x="919698" y="3886480"/>
              <a:ext cx="1722957" cy="53152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GPS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모듈</a:t>
              </a:r>
            </a:p>
          </p:txBody>
        </p:sp>
        <p:sp>
          <p:nvSpPr>
            <p:cNvPr id="29" name="모서리가 둥근 직사각형 30">
              <a:extLst>
                <a:ext uri="{FF2B5EF4-FFF2-40B4-BE49-F238E27FC236}">
                  <a16:creationId xmlns="" xmlns:a16="http://schemas.microsoft.com/office/drawing/2014/main" id="{1DB73F39-9C7A-41AF-8F34-8FE10E98F7BA}"/>
                </a:ext>
              </a:extLst>
            </p:cNvPr>
            <p:cNvSpPr/>
            <p:nvPr/>
          </p:nvSpPr>
          <p:spPr>
            <a:xfrm>
              <a:off x="909980" y="4925998"/>
              <a:ext cx="1722957" cy="53152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스마트폰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모서리가 둥근 직사각형 46">
              <a:extLst>
                <a:ext uri="{FF2B5EF4-FFF2-40B4-BE49-F238E27FC236}">
                  <a16:creationId xmlns="" xmlns:a16="http://schemas.microsoft.com/office/drawing/2014/main" id="{9DF9FD77-340F-4331-80A5-06FA6893F9CC}"/>
                </a:ext>
              </a:extLst>
            </p:cNvPr>
            <p:cNvSpPr/>
            <p:nvPr/>
          </p:nvSpPr>
          <p:spPr>
            <a:xfrm>
              <a:off x="9844927" y="2548300"/>
              <a:ext cx="1676929" cy="57606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LED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모서리가 둥근 직사각형 47">
              <a:extLst>
                <a:ext uri="{FF2B5EF4-FFF2-40B4-BE49-F238E27FC236}">
                  <a16:creationId xmlns="" xmlns:a16="http://schemas.microsoft.com/office/drawing/2014/main" id="{4BE60EA9-CCFF-434F-9B40-EFEEF0A33F92}"/>
                </a:ext>
              </a:extLst>
            </p:cNvPr>
            <p:cNvSpPr/>
            <p:nvPr/>
          </p:nvSpPr>
          <p:spPr>
            <a:xfrm>
              <a:off x="9844926" y="4194043"/>
              <a:ext cx="1676929" cy="57606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스피커</a:t>
              </a:r>
            </a:p>
          </p:txBody>
        </p:sp>
        <p:cxnSp>
          <p:nvCxnSpPr>
            <p:cNvPr id="32" name="꺾인 연결선 9">
              <a:extLst>
                <a:ext uri="{FF2B5EF4-FFF2-40B4-BE49-F238E27FC236}">
                  <a16:creationId xmlns="" xmlns:a16="http://schemas.microsoft.com/office/drawing/2014/main" id="{C3541427-DD0B-497F-9D05-E79F38E6C63D}"/>
                </a:ext>
              </a:extLst>
            </p:cNvPr>
            <p:cNvCxnSpPr>
              <a:stCxn id="27" idx="3"/>
              <a:endCxn id="25" idx="0"/>
            </p:cNvCxnSpPr>
            <p:nvPr/>
          </p:nvCxnSpPr>
          <p:spPr>
            <a:xfrm>
              <a:off x="2632937" y="2147348"/>
              <a:ext cx="3807365" cy="70356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9EEEF02D-6C61-46EC-8E73-12E7BF745222}"/>
                </a:ext>
              </a:extLst>
            </p:cNvPr>
            <p:cNvSpPr txBox="1"/>
            <p:nvPr/>
          </p:nvSpPr>
          <p:spPr>
            <a:xfrm>
              <a:off x="3414993" y="1814637"/>
              <a:ext cx="165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조도 감지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B03C11E8-F436-4AF0-8239-D1F87AE9C4A3}"/>
                </a:ext>
              </a:extLst>
            </p:cNvPr>
            <p:cNvCxnSpPr>
              <a:stCxn id="26" idx="3"/>
              <a:endCxn id="25" idx="1"/>
            </p:cNvCxnSpPr>
            <p:nvPr/>
          </p:nvCxnSpPr>
          <p:spPr>
            <a:xfrm>
              <a:off x="2632936" y="3112723"/>
              <a:ext cx="1575488" cy="407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232178F1-B321-4339-BF91-884B3C8FC0F1}"/>
                </a:ext>
              </a:extLst>
            </p:cNvPr>
            <p:cNvSpPr txBox="1"/>
            <p:nvPr/>
          </p:nvSpPr>
          <p:spPr>
            <a:xfrm rot="808606">
              <a:off x="2790491" y="2960735"/>
              <a:ext cx="1497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각도변화 감지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8826B262-CEBB-43CB-BD7A-125E3D9B2281}"/>
                </a:ext>
              </a:extLst>
            </p:cNvPr>
            <p:cNvCxnSpPr>
              <a:stCxn id="28" idx="3"/>
              <a:endCxn id="25" idx="1"/>
            </p:cNvCxnSpPr>
            <p:nvPr/>
          </p:nvCxnSpPr>
          <p:spPr>
            <a:xfrm flipV="1">
              <a:off x="2642655" y="3520489"/>
              <a:ext cx="1565769" cy="631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44D15E48-E06E-41FD-8F4E-8AB89E5AA512}"/>
                </a:ext>
              </a:extLst>
            </p:cNvPr>
            <p:cNvSpPr txBox="1"/>
            <p:nvPr/>
          </p:nvSpPr>
          <p:spPr>
            <a:xfrm rot="20276015">
              <a:off x="2772137" y="3758019"/>
              <a:ext cx="178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위치정보 받기</a:t>
              </a:r>
            </a:p>
          </p:txBody>
        </p:sp>
        <p:cxnSp>
          <p:nvCxnSpPr>
            <p:cNvPr id="51" name="꺾인 연결선 23">
              <a:extLst>
                <a:ext uri="{FF2B5EF4-FFF2-40B4-BE49-F238E27FC236}">
                  <a16:creationId xmlns="" xmlns:a16="http://schemas.microsoft.com/office/drawing/2014/main" id="{F8D2D02B-150C-4CDD-87BB-79CEC62F835E}"/>
                </a:ext>
              </a:extLst>
            </p:cNvPr>
            <p:cNvCxnSpPr>
              <a:stCxn id="29" idx="3"/>
              <a:endCxn id="25" idx="2"/>
            </p:cNvCxnSpPr>
            <p:nvPr/>
          </p:nvCxnSpPr>
          <p:spPr>
            <a:xfrm flipV="1">
              <a:off x="2632937" y="4190069"/>
              <a:ext cx="3807365" cy="100169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B5ADA5AC-608F-4091-88B4-1847B9847716}"/>
                </a:ext>
              </a:extLst>
            </p:cNvPr>
            <p:cNvCxnSpPr>
              <a:stCxn id="25" idx="3"/>
              <a:endCxn id="30" idx="1"/>
            </p:cNvCxnSpPr>
            <p:nvPr/>
          </p:nvCxnSpPr>
          <p:spPr>
            <a:xfrm flipV="1">
              <a:off x="8672179" y="2836332"/>
              <a:ext cx="1172748" cy="684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419CCFBE-32EE-4DE7-BCEA-B6CCB072049A}"/>
                </a:ext>
              </a:extLst>
            </p:cNvPr>
            <p:cNvCxnSpPr>
              <a:stCxn id="25" idx="3"/>
              <a:endCxn id="31" idx="1"/>
            </p:cNvCxnSpPr>
            <p:nvPr/>
          </p:nvCxnSpPr>
          <p:spPr>
            <a:xfrm>
              <a:off x="8672179" y="3520489"/>
              <a:ext cx="1172747" cy="961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E8C582D1-3D5B-49A2-9B80-C8B5FF09BD74}"/>
                </a:ext>
              </a:extLst>
            </p:cNvPr>
            <p:cNvSpPr txBox="1"/>
            <p:nvPr/>
          </p:nvSpPr>
          <p:spPr>
            <a:xfrm>
              <a:off x="3402757" y="5203184"/>
              <a:ext cx="178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전화감지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(Ring)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7A42EA23-DC69-43C3-ABF2-A0DA37E322FE}"/>
                </a:ext>
              </a:extLst>
            </p:cNvPr>
            <p:cNvSpPr txBox="1"/>
            <p:nvPr/>
          </p:nvSpPr>
          <p:spPr>
            <a:xfrm rot="2346722">
              <a:off x="8603071" y="4176553"/>
              <a:ext cx="165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소리 알림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80EC4488-9658-42C1-AC8C-93921C5ECC8C}"/>
                </a:ext>
              </a:extLst>
            </p:cNvPr>
            <p:cNvSpPr txBox="1"/>
            <p:nvPr/>
          </p:nvSpPr>
          <p:spPr>
            <a:xfrm rot="19802690">
              <a:off x="8709641" y="2636630"/>
              <a:ext cx="165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ON/OFF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64AB54E5-DF87-4ABC-A671-81D6F12D740E}"/>
                </a:ext>
              </a:extLst>
            </p:cNvPr>
            <p:cNvSpPr/>
            <p:nvPr/>
          </p:nvSpPr>
          <p:spPr>
            <a:xfrm>
              <a:off x="4415741" y="1300750"/>
              <a:ext cx="3807365" cy="498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아두이노와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스마트폰 블루투스 연결 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92E6778-EB11-4FA1-A871-0E8CA9D8C349}"/>
              </a:ext>
            </a:extLst>
          </p:cNvPr>
          <p:cNvGrpSpPr/>
          <p:nvPr/>
        </p:nvGrpSpPr>
        <p:grpSpPr>
          <a:xfrm>
            <a:off x="745042" y="1311403"/>
            <a:ext cx="7706601" cy="461665"/>
            <a:chOff x="745042" y="1170723"/>
            <a:chExt cx="7706601" cy="461665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CB7A013E-5F98-460A-ACE2-AF5DCAD2B921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하드웨어</a:t>
              </a:r>
              <a:endPara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7A13CC79-3566-42EB-919A-6DD927D7AD8E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696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2C106B2E-9A4E-4425-96EA-3C70E9D74BDA}"/>
              </a:ext>
            </a:extLst>
          </p:cNvPr>
          <p:cNvGrpSpPr/>
          <p:nvPr/>
        </p:nvGrpSpPr>
        <p:grpSpPr>
          <a:xfrm>
            <a:off x="468349" y="2013080"/>
            <a:ext cx="11245606" cy="3265681"/>
            <a:chOff x="804537" y="2241834"/>
            <a:chExt cx="10990384" cy="3265681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192171" y="2241834"/>
              <a:ext cx="3418451" cy="326568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Application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블루투스가 끊긴 위치 보여줌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TTS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Weather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이용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우산을 자주 잃어버렸던 장소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GPS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범위 내에 도착하면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우산을 잘 챙기라고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메시지 팝업 및 진동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(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분실 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DB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와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9060787" y="2700604"/>
              <a:ext cx="2734134" cy="2366346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날씨정보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시간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위치정보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실외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블루투스 끊기면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분실 여부에 따라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서버에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GPS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저장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" name="직선 화살표 연결선 5"/>
            <p:cNvCxnSpPr>
              <a:cxnSpLocks/>
              <a:stCxn id="33" idx="1"/>
              <a:endCxn id="32" idx="3"/>
            </p:cNvCxnSpPr>
            <p:nvPr/>
          </p:nvCxnSpPr>
          <p:spPr>
            <a:xfrm flipH="1" flipV="1">
              <a:off x="7610622" y="3874675"/>
              <a:ext cx="1450165" cy="9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모서리가 둥근 직사각형 37"/>
            <p:cNvSpPr/>
            <p:nvPr/>
          </p:nvSpPr>
          <p:spPr>
            <a:xfrm>
              <a:off x="804537" y="3599818"/>
              <a:ext cx="1722957" cy="53152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USER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0" name="직선 화살표 연결선 19"/>
            <p:cNvCxnSpPr>
              <a:stCxn id="32" idx="1"/>
              <a:endCxn id="38" idx="3"/>
            </p:cNvCxnSpPr>
            <p:nvPr/>
          </p:nvCxnSpPr>
          <p:spPr>
            <a:xfrm flipH="1" flipV="1">
              <a:off x="2527494" y="3865579"/>
              <a:ext cx="1664677" cy="9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990349" y="3912801"/>
              <a:ext cx="153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891031" y="3874675"/>
              <a:ext cx="153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305635" y="367833"/>
            <a:ext cx="3639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구성도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E92E6778-EB11-4FA1-A871-0E8CA9D8C349}"/>
              </a:ext>
            </a:extLst>
          </p:cNvPr>
          <p:cNvGrpSpPr/>
          <p:nvPr/>
        </p:nvGrpSpPr>
        <p:grpSpPr>
          <a:xfrm>
            <a:off x="745042" y="1311403"/>
            <a:ext cx="7706601" cy="461665"/>
            <a:chOff x="745042" y="1170723"/>
            <a:chExt cx="7706601" cy="46166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CB7A013E-5F98-460A-ACE2-AF5DCAD2B921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소프트웨어</a:t>
              </a:r>
              <a:endPara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7A13CC79-3566-42EB-919A-6DD927D7AD8E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132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19216" y="1140603"/>
            <a:ext cx="5215761" cy="5338059"/>
            <a:chOff x="3519216" y="1140603"/>
            <a:chExt cx="5215761" cy="53380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40603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6138" y="3173322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3874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4496453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483775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832331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17403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51808" y="5155178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73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E92E6778-EB11-4FA1-A871-0E8CA9D8C349}"/>
              </a:ext>
            </a:extLst>
          </p:cNvPr>
          <p:cNvGrpSpPr/>
          <p:nvPr/>
        </p:nvGrpSpPr>
        <p:grpSpPr>
          <a:xfrm>
            <a:off x="745042" y="1353607"/>
            <a:ext cx="7706601" cy="461665"/>
            <a:chOff x="745042" y="1170723"/>
            <a:chExt cx="7706601" cy="46166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B7A013E-5F98-460A-ACE2-AF5DCAD2B921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스마트우산 상태다이어그램</a:t>
              </a:r>
              <a:endPara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7A13CC79-3566-42EB-919A-6DD927D7AD8E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51" y="1911695"/>
            <a:ext cx="9948906" cy="421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7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19216" y="1140603"/>
            <a:ext cx="5215761" cy="5338059"/>
            <a:chOff x="3519216" y="1140603"/>
            <a:chExt cx="5215761" cy="53380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40603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6138" y="3173322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3874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4496453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483775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832331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17403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51808" y="5155178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5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04" y="2089544"/>
            <a:ext cx="5553931" cy="31503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39" y="2089544"/>
            <a:ext cx="3973537" cy="312206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571D9B22-F251-442E-8A43-9D8CE377256D}"/>
              </a:ext>
            </a:extLst>
          </p:cNvPr>
          <p:cNvGrpSpPr/>
          <p:nvPr/>
        </p:nvGrpSpPr>
        <p:grpSpPr>
          <a:xfrm>
            <a:off x="745042" y="1367675"/>
            <a:ext cx="7706601" cy="461665"/>
            <a:chOff x="745042" y="1170723"/>
            <a:chExt cx="7706601" cy="46166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88A85B0-7FBD-490B-A1A4-C8EA7B62E7F1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LED</a:t>
              </a:r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점등 상태다이어그램</a:t>
              </a:r>
              <a:endPara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1778AC14-A4E0-436B-B173-7350CEB8C428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2037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571D9B22-F251-442E-8A43-9D8CE377256D}"/>
              </a:ext>
            </a:extLst>
          </p:cNvPr>
          <p:cNvGrpSpPr/>
          <p:nvPr/>
        </p:nvGrpSpPr>
        <p:grpSpPr>
          <a:xfrm>
            <a:off x="745042" y="1367675"/>
            <a:ext cx="7706601" cy="461665"/>
            <a:chOff x="745042" y="1170723"/>
            <a:chExt cx="7706601" cy="461665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988A85B0-7FBD-490B-A1A4-C8EA7B62E7F1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분실방지 상태다이어그램</a:t>
              </a:r>
              <a:endPara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1778AC14-A4E0-436B-B173-7350CEB8C428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94" y="1915065"/>
            <a:ext cx="4320100" cy="42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51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571D9B22-F251-442E-8A43-9D8CE377256D}"/>
              </a:ext>
            </a:extLst>
          </p:cNvPr>
          <p:cNvGrpSpPr/>
          <p:nvPr/>
        </p:nvGrpSpPr>
        <p:grpSpPr>
          <a:xfrm>
            <a:off x="745042" y="1367675"/>
            <a:ext cx="7706601" cy="461665"/>
            <a:chOff x="745042" y="1170723"/>
            <a:chExt cx="7706601" cy="461665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988A85B0-7FBD-490B-A1A4-C8EA7B62E7F1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분실방지 순차다이어그램</a:t>
              </a:r>
              <a:endPara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1778AC14-A4E0-436B-B173-7350CEB8C428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04" y="1932215"/>
            <a:ext cx="9010704" cy="34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7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8C25FFD1-769C-42B6-BEA6-69A8311D6B19}"/>
              </a:ext>
            </a:extLst>
          </p:cNvPr>
          <p:cNvGrpSpPr/>
          <p:nvPr/>
        </p:nvGrpSpPr>
        <p:grpSpPr>
          <a:xfrm>
            <a:off x="745042" y="1170723"/>
            <a:ext cx="7706601" cy="461665"/>
            <a:chOff x="745042" y="1170723"/>
            <a:chExt cx="7706601" cy="461665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6A2E5E2-468F-4EA9-95A2-F2DE61BFB661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하드웨어 </a:t>
              </a:r>
              <a:r>
                <a:rPr lang="en-US" altLang="ko-KR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/ </a:t>
              </a:r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조도센서 모듈</a:t>
              </a:r>
              <a:r>
                <a:rPr lang="en-US" altLang="ko-KR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 </a:t>
              </a:r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 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51DFCE90-7005-4610-98D8-9C46334462A4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3BEA858-C52D-44B7-B42C-DC0E4DAF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2" y="2128294"/>
            <a:ext cx="4877051" cy="41785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495A025-F3DE-4ECB-87DF-75F3C5583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56" y="2128294"/>
            <a:ext cx="5230156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3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8D2D951D-5BCC-4E7B-9FEB-6CC02DCAEEF4}"/>
              </a:ext>
            </a:extLst>
          </p:cNvPr>
          <p:cNvGrpSpPr/>
          <p:nvPr/>
        </p:nvGrpSpPr>
        <p:grpSpPr>
          <a:xfrm>
            <a:off x="745042" y="1170723"/>
            <a:ext cx="7706601" cy="461665"/>
            <a:chOff x="745042" y="1170723"/>
            <a:chExt cx="7706601" cy="46166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2F55CED-9967-4D43-82B8-DE494BBDE7B8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하드웨어 </a:t>
              </a:r>
              <a:r>
                <a:rPr lang="en-US" altLang="ko-KR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/ GPS</a:t>
              </a:r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 모듈 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B3CEA9D2-B4A4-45F4-B384-465ABE9E5871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624C74E-6150-4F4F-98B7-9EABA3A76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6" y="2159432"/>
            <a:ext cx="5226319" cy="3778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21E2D18-A81F-4B26-8D83-38DB901F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16" y="2171404"/>
            <a:ext cx="5341502" cy="376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89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8C25FFD1-769C-42B6-BEA6-69A8311D6B19}"/>
              </a:ext>
            </a:extLst>
          </p:cNvPr>
          <p:cNvGrpSpPr/>
          <p:nvPr/>
        </p:nvGrpSpPr>
        <p:grpSpPr>
          <a:xfrm>
            <a:off x="745042" y="1170723"/>
            <a:ext cx="7706601" cy="461665"/>
            <a:chOff x="745042" y="1170723"/>
            <a:chExt cx="7706601" cy="461665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6A2E5E2-468F-4EA9-95A2-F2DE61BFB661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하드웨어 </a:t>
              </a:r>
              <a:r>
                <a:rPr lang="en-US" altLang="ko-KR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/ </a:t>
              </a:r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자이로센서 모듈</a:t>
              </a:r>
              <a:r>
                <a:rPr lang="en-US" altLang="ko-KR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 </a:t>
              </a:r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 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51DFCE90-7005-4610-98D8-9C46334462A4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72493C6-5936-4B3A-8927-367C3C422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3" y="2039493"/>
            <a:ext cx="5220752" cy="43118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94BE3968-22A2-4C01-9D8A-B465A1B65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07" y="2029967"/>
            <a:ext cx="4746593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2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8C25FFD1-769C-42B6-BEA6-69A8311D6B19}"/>
              </a:ext>
            </a:extLst>
          </p:cNvPr>
          <p:cNvGrpSpPr/>
          <p:nvPr/>
        </p:nvGrpSpPr>
        <p:grpSpPr>
          <a:xfrm>
            <a:off x="745042" y="1170723"/>
            <a:ext cx="7706601" cy="461665"/>
            <a:chOff x="745042" y="1170723"/>
            <a:chExt cx="7706601" cy="461665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6A2E5E2-468F-4EA9-95A2-F2DE61BFB661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아두이노 및 모듈 전체 회로도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51DFCE90-7005-4610-98D8-9C46334462A4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A26DBC1-D59E-43D6-AC5E-7BA4E031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4" y="1664435"/>
            <a:ext cx="9940028" cy="46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24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170723"/>
            <a:ext cx="7706601" cy="461665"/>
            <a:chOff x="745042" y="1170723"/>
            <a:chExt cx="7706601" cy="461665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어플리케이션 상태다이어그램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91" y="1774685"/>
            <a:ext cx="9271417" cy="41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12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170723"/>
            <a:ext cx="7706601" cy="461665"/>
            <a:chOff x="745042" y="1170723"/>
            <a:chExt cx="7706601" cy="461665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DB </a:t>
              </a:r>
              <a:r>
                <a:rPr lang="ko-KR" altLang="en-US" sz="240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설계 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2BE957F-26FC-4368-AF00-70A67D9F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92" y="3598012"/>
            <a:ext cx="4667516" cy="1313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A1DB2B5-52B9-4E11-B4B2-0283A08B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583" y="2280139"/>
            <a:ext cx="4824642" cy="26312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CA08E10C-D1E6-4034-A0C4-DF5D5FDDA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14" y="2316568"/>
            <a:ext cx="4667517" cy="90291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29C8E69-2378-48EE-B624-AB5C2105E751}"/>
              </a:ext>
            </a:extLst>
          </p:cNvPr>
          <p:cNvSpPr/>
          <p:nvPr/>
        </p:nvSpPr>
        <p:spPr>
          <a:xfrm>
            <a:off x="813867" y="2041363"/>
            <a:ext cx="9990257" cy="33385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9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295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Application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A699C8A-5378-473E-8CD3-947E776F7A3A}"/>
              </a:ext>
            </a:extLst>
          </p:cNvPr>
          <p:cNvSpPr txBox="1"/>
          <p:nvPr/>
        </p:nvSpPr>
        <p:spPr>
          <a:xfrm>
            <a:off x="3184555" y="505666"/>
            <a:ext cx="589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 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C318550-ACA0-471C-B080-0E063440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59" y="1282251"/>
            <a:ext cx="10586018" cy="5317171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FB2CD5-B635-4941-89F0-D804D2A0E795}"/>
              </a:ext>
            </a:extLst>
          </p:cNvPr>
          <p:cNvSpPr txBox="1"/>
          <p:nvPr/>
        </p:nvSpPr>
        <p:spPr>
          <a:xfrm>
            <a:off x="743676" y="2246821"/>
            <a:ext cx="406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실행화면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9BD990D-BE5E-4E91-9E83-CC21CE692789}"/>
              </a:ext>
            </a:extLst>
          </p:cNvPr>
          <p:cNvCxnSpPr/>
          <p:nvPr/>
        </p:nvCxnSpPr>
        <p:spPr>
          <a:xfrm>
            <a:off x="823876" y="2139620"/>
            <a:ext cx="1103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2AD27B8-9AE5-419C-AF8E-F2BC2DEC8684}"/>
              </a:ext>
            </a:extLst>
          </p:cNvPr>
          <p:cNvSpPr/>
          <p:nvPr/>
        </p:nvSpPr>
        <p:spPr>
          <a:xfrm>
            <a:off x="5097832" y="1864323"/>
            <a:ext cx="2503921" cy="3753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032D61-6215-479B-B5C4-7B2DBDC0AC77}"/>
              </a:ext>
            </a:extLst>
          </p:cNvPr>
          <p:cNvSpPr txBox="1"/>
          <p:nvPr/>
        </p:nvSpPr>
        <p:spPr>
          <a:xfrm>
            <a:off x="5890229" y="1891687"/>
            <a:ext cx="130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도시 추가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4A9C26DC-23EA-487D-9FEA-4339E77BC41E}"/>
              </a:ext>
            </a:extLst>
          </p:cNvPr>
          <p:cNvSpPr/>
          <p:nvPr/>
        </p:nvSpPr>
        <p:spPr>
          <a:xfrm>
            <a:off x="5112774" y="2246821"/>
            <a:ext cx="342833" cy="3385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표식">
            <a:extLst>
              <a:ext uri="{FF2B5EF4-FFF2-40B4-BE49-F238E27FC236}">
                <a16:creationId xmlns="" xmlns:a16="http://schemas.microsoft.com/office/drawing/2014/main" id="{58106015-B40E-42EA-84A4-0D059061B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832" y="2223017"/>
            <a:ext cx="387271" cy="387271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="" xmlns:a16="http://schemas.microsoft.com/office/drawing/2014/main" id="{57FB1226-4404-420B-94D6-EB85D7FFF976}"/>
              </a:ext>
            </a:extLst>
          </p:cNvPr>
          <p:cNvSpPr/>
          <p:nvPr/>
        </p:nvSpPr>
        <p:spPr>
          <a:xfrm>
            <a:off x="5520446" y="2259737"/>
            <a:ext cx="2012986" cy="3256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314FBD3-BC70-4AB4-9F8D-2473657FD470}"/>
              </a:ext>
            </a:extLst>
          </p:cNvPr>
          <p:cNvSpPr txBox="1"/>
          <p:nvPr/>
        </p:nvSpPr>
        <p:spPr>
          <a:xfrm>
            <a:off x="5565054" y="2279403"/>
            <a:ext cx="23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도시이름입력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A317A70E-677D-436B-9DC3-C40B0021782D}"/>
              </a:ext>
            </a:extLst>
          </p:cNvPr>
          <p:cNvCxnSpPr>
            <a:cxnSpLocks/>
          </p:cNvCxnSpPr>
          <p:nvPr/>
        </p:nvCxnSpPr>
        <p:spPr>
          <a:xfrm>
            <a:off x="5633878" y="2329415"/>
            <a:ext cx="0" cy="167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0FD691D8-B310-43DF-8B57-6690FBF41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737" y="3828226"/>
            <a:ext cx="2521016" cy="184442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B6F1580C-FB65-4AD8-A43F-ED361BAD39F5}"/>
              </a:ext>
            </a:extLst>
          </p:cNvPr>
          <p:cNvGrpSpPr/>
          <p:nvPr/>
        </p:nvGrpSpPr>
        <p:grpSpPr>
          <a:xfrm>
            <a:off x="8308730" y="1629536"/>
            <a:ext cx="4100052" cy="569928"/>
            <a:chOff x="8678720" y="1737567"/>
            <a:chExt cx="4100052" cy="569928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A1B8494-4087-4ADB-B38E-034C9AE648E7}"/>
                </a:ext>
              </a:extLst>
            </p:cNvPr>
            <p:cNvSpPr txBox="1"/>
            <p:nvPr/>
          </p:nvSpPr>
          <p:spPr>
            <a:xfrm>
              <a:off x="8678720" y="1737567"/>
              <a:ext cx="4100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최초 어플 실행시 화면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B5DD212C-B744-4E98-AA7A-37CED40F16AC}"/>
                </a:ext>
              </a:extLst>
            </p:cNvPr>
            <p:cNvCxnSpPr/>
            <p:nvPr/>
          </p:nvCxnSpPr>
          <p:spPr>
            <a:xfrm>
              <a:off x="9408710" y="2307495"/>
              <a:ext cx="15043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F794FB6-7995-478C-9EF0-9CF524A796FF}"/>
              </a:ext>
            </a:extLst>
          </p:cNvPr>
          <p:cNvSpPr txBox="1"/>
          <p:nvPr/>
        </p:nvSpPr>
        <p:spPr>
          <a:xfrm>
            <a:off x="8279035" y="2625660"/>
            <a:ext cx="38786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거주하고 있는 도시를 설정</a:t>
            </a:r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해당 지역의 일주일치 기상정보를</a:t>
            </a:r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6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야후</a:t>
            </a:r>
            <a:r>
              <a:rPr lang="en-US" altLang="ko-KR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API</a:t>
            </a:r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를 이용하여 받아오고 </a:t>
            </a:r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6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그 정보를 서버에 저장을 합니다</a:t>
            </a:r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20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19216" y="1140603"/>
            <a:ext cx="5215761" cy="5338059"/>
            <a:chOff x="3519216" y="1140603"/>
            <a:chExt cx="5215761" cy="53380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40603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6138" y="3173322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3874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4496453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483775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832331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17403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51808" y="5155178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1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295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Application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A699C8A-5378-473E-8CD3-947E776F7A3A}"/>
              </a:ext>
            </a:extLst>
          </p:cNvPr>
          <p:cNvSpPr txBox="1"/>
          <p:nvPr/>
        </p:nvSpPr>
        <p:spPr>
          <a:xfrm>
            <a:off x="3184555" y="505666"/>
            <a:ext cx="589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 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C318550-ACA0-471C-B080-0E063440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59" y="1282251"/>
            <a:ext cx="10586018" cy="5317171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FB2CD5-B635-4941-89F0-D804D2A0E795}"/>
              </a:ext>
            </a:extLst>
          </p:cNvPr>
          <p:cNvSpPr txBox="1"/>
          <p:nvPr/>
        </p:nvSpPr>
        <p:spPr>
          <a:xfrm>
            <a:off x="743676" y="2246821"/>
            <a:ext cx="406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실행화면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9BD990D-BE5E-4E91-9E83-CC21CE692789}"/>
              </a:ext>
            </a:extLst>
          </p:cNvPr>
          <p:cNvCxnSpPr/>
          <p:nvPr/>
        </p:nvCxnSpPr>
        <p:spPr>
          <a:xfrm>
            <a:off x="823876" y="2139620"/>
            <a:ext cx="1103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032D61-6215-479B-B5C4-7B2DBDC0AC77}"/>
              </a:ext>
            </a:extLst>
          </p:cNvPr>
          <p:cNvSpPr txBox="1"/>
          <p:nvPr/>
        </p:nvSpPr>
        <p:spPr>
          <a:xfrm>
            <a:off x="5890229" y="1891687"/>
            <a:ext cx="130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도시 추가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DF62FEE-15FA-48A1-80AB-9D22D1A7A80E}"/>
              </a:ext>
            </a:extLst>
          </p:cNvPr>
          <p:cNvSpPr txBox="1"/>
          <p:nvPr/>
        </p:nvSpPr>
        <p:spPr>
          <a:xfrm>
            <a:off x="4725740" y="2779487"/>
            <a:ext cx="3156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a가시고기M" panose="02020600000000000000" pitchFamily="18" charset="-127"/>
                <a:ea typeface="a가시고기M" panose="02020600000000000000" pitchFamily="18" charset="-127"/>
              </a:rPr>
              <a:t>“</a:t>
            </a:r>
            <a:r>
              <a:rPr lang="ko-KR" altLang="en-US">
                <a:latin typeface="a가시고기M" panose="02020600000000000000" pitchFamily="18" charset="-127"/>
                <a:ea typeface="a가시고기M" panose="02020600000000000000" pitchFamily="18" charset="-127"/>
              </a:rPr>
              <a:t>웅태</a:t>
            </a:r>
            <a:r>
              <a:rPr lang="en-US" altLang="ko-KR">
                <a:latin typeface="a가시고기M" panose="02020600000000000000" pitchFamily="18" charset="-127"/>
                <a:ea typeface="a가시고기M" panose="02020600000000000000" pitchFamily="18" charset="-127"/>
              </a:rPr>
              <a:t>”</a:t>
            </a:r>
            <a:r>
              <a:rPr lang="ko-KR" altLang="en-US">
                <a:latin typeface="a가시고기M" panose="02020600000000000000" pitchFamily="18" charset="-127"/>
                <a:ea typeface="a가시고기M" panose="02020600000000000000" pitchFamily="18" charset="-127"/>
              </a:rPr>
              <a:t>님 안녕하세요</a:t>
            </a:r>
            <a:endParaRPr lang="en-US" altLang="ko-KR">
              <a:latin typeface="a가시고기M" panose="02020600000000000000" pitchFamily="18" charset="-127"/>
              <a:ea typeface="a가시고기M" panose="02020600000000000000" pitchFamily="18" charset="-127"/>
            </a:endParaRPr>
          </a:p>
          <a:p>
            <a:pPr algn="ctr"/>
            <a:r>
              <a:rPr lang="ko-KR" altLang="en-US">
                <a:latin typeface="a가시고기M" panose="02020600000000000000" pitchFamily="18" charset="-127"/>
                <a:ea typeface="a가시고기M" panose="02020600000000000000" pitchFamily="18" charset="-127"/>
              </a:rPr>
              <a:t>오늘 </a:t>
            </a:r>
            <a:r>
              <a:rPr lang="en-US" altLang="ko-KR">
                <a:latin typeface="a가시고기M" panose="02020600000000000000" pitchFamily="18" charset="-127"/>
                <a:ea typeface="a가시고기M" panose="02020600000000000000" pitchFamily="18" charset="-127"/>
              </a:rPr>
              <a:t>Seoul</a:t>
            </a:r>
            <a:r>
              <a:rPr lang="ko-KR" altLang="en-US">
                <a:latin typeface="a가시고기M" panose="02020600000000000000" pitchFamily="18" charset="-127"/>
                <a:ea typeface="a가시고기M" panose="02020600000000000000" pitchFamily="18" charset="-127"/>
              </a:rPr>
              <a:t>은</a:t>
            </a:r>
            <a:endParaRPr lang="en-US" altLang="ko-KR">
              <a:latin typeface="a가시고기M" panose="02020600000000000000" pitchFamily="18" charset="-127"/>
              <a:ea typeface="a가시고기M" panose="02020600000000000000" pitchFamily="18" charset="-127"/>
            </a:endParaRPr>
          </a:p>
          <a:p>
            <a:pPr algn="ctr"/>
            <a:r>
              <a:rPr lang="ko-KR" altLang="en-US">
                <a:latin typeface="a가시고기M" panose="02020600000000000000" pitchFamily="18" charset="-127"/>
                <a:ea typeface="a가시고기M" panose="02020600000000000000" pitchFamily="18" charset="-127"/>
              </a:rPr>
              <a:t>구름많음</a:t>
            </a:r>
            <a:r>
              <a:rPr lang="en-US" altLang="ko-KR">
                <a:latin typeface="a가시고기M" panose="02020600000000000000" pitchFamily="18" charset="-127"/>
                <a:ea typeface="a가시고기M" panose="02020600000000000000" pitchFamily="18" charset="-127"/>
              </a:rPr>
              <a:t>!</a:t>
            </a:r>
          </a:p>
          <a:p>
            <a:pPr algn="ctr"/>
            <a:endParaRPr lang="ko-KR" altLang="en-US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A27EA31-EE41-4BEA-9E99-9E2CBED83C24}"/>
              </a:ext>
            </a:extLst>
          </p:cNvPr>
          <p:cNvSpPr/>
          <p:nvPr/>
        </p:nvSpPr>
        <p:spPr>
          <a:xfrm>
            <a:off x="5170818" y="1917443"/>
            <a:ext cx="20494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1FA99BC-4FD9-42FC-ABAF-068575F74401}"/>
              </a:ext>
            </a:extLst>
          </p:cNvPr>
          <p:cNvSpPr/>
          <p:nvPr/>
        </p:nvSpPr>
        <p:spPr>
          <a:xfrm>
            <a:off x="5170027" y="1986952"/>
            <a:ext cx="20494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742187FD-5940-433B-B100-975916E3E70E}"/>
              </a:ext>
            </a:extLst>
          </p:cNvPr>
          <p:cNvSpPr/>
          <p:nvPr/>
        </p:nvSpPr>
        <p:spPr>
          <a:xfrm>
            <a:off x="5170817" y="2056465"/>
            <a:ext cx="204942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5269EBF-129E-4890-82A8-D36279A1B42A}"/>
              </a:ext>
            </a:extLst>
          </p:cNvPr>
          <p:cNvSpPr txBox="1"/>
          <p:nvPr/>
        </p:nvSpPr>
        <p:spPr>
          <a:xfrm>
            <a:off x="6047342" y="1820935"/>
            <a:ext cx="1015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a가시고기M" panose="02020600000000000000" pitchFamily="18" charset="-127"/>
                <a:ea typeface="a가시고기M" panose="02020600000000000000" pitchFamily="18" charset="-127"/>
              </a:rPr>
              <a:t>Seoul</a:t>
            </a:r>
            <a:endParaRPr lang="ko-KR" altLang="en-US" sz="120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6EEFF91-4B9B-424E-8BE7-FFC08F2D3D8B}"/>
              </a:ext>
            </a:extLst>
          </p:cNvPr>
          <p:cNvSpPr txBox="1"/>
          <p:nvPr/>
        </p:nvSpPr>
        <p:spPr>
          <a:xfrm>
            <a:off x="5462604" y="2020118"/>
            <a:ext cx="4779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a가시고기M" panose="02020600000000000000" pitchFamily="18" charset="-127"/>
                <a:ea typeface="a가시고기M" panose="02020600000000000000" pitchFamily="18" charset="-127"/>
              </a:rPr>
              <a:t>Last updated 07:00 PM KST</a:t>
            </a:r>
            <a:endParaRPr lang="ko-KR" altLang="en-US" sz="100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141EAEE-C28E-482C-A04F-88158652DD7A}"/>
              </a:ext>
            </a:extLst>
          </p:cNvPr>
          <p:cNvSpPr txBox="1"/>
          <p:nvPr/>
        </p:nvSpPr>
        <p:spPr>
          <a:xfrm>
            <a:off x="6374763" y="4684511"/>
            <a:ext cx="4044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가시고기M" panose="02020600000000000000" pitchFamily="18" charset="-127"/>
                <a:ea typeface="a가시고기M" panose="02020600000000000000" pitchFamily="18" charset="-127"/>
              </a:rPr>
              <a:t>웅태 </a:t>
            </a:r>
            <a:r>
              <a:rPr lang="en-US" altLang="ko-KR" sz="1000">
                <a:latin typeface="a가시고기M" panose="02020600000000000000" pitchFamily="18" charset="-127"/>
                <a:ea typeface="a가시고기M" panose="02020600000000000000" pitchFamily="18" charset="-127"/>
              </a:rPr>
              <a:t>is connected</a:t>
            </a:r>
            <a:endParaRPr lang="ko-KR" altLang="en-US" sz="100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28C182B1-7F76-4B95-BCB2-F818164533DE}"/>
              </a:ext>
            </a:extLst>
          </p:cNvPr>
          <p:cNvGrpSpPr/>
          <p:nvPr/>
        </p:nvGrpSpPr>
        <p:grpSpPr>
          <a:xfrm>
            <a:off x="6168109" y="5165534"/>
            <a:ext cx="1417850" cy="377316"/>
            <a:chOff x="6168109" y="5148600"/>
            <a:chExt cx="1417850" cy="377316"/>
          </a:xfrm>
        </p:grpSpPr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5C4E90F7-B9C2-47F9-99A2-969F07697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879" y="5148600"/>
              <a:ext cx="776080" cy="37731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EE360210-8D14-4DDA-8C55-2C0C97646F73}"/>
                </a:ext>
              </a:extLst>
            </p:cNvPr>
            <p:cNvSpPr txBox="1"/>
            <p:nvPr/>
          </p:nvSpPr>
          <p:spPr>
            <a:xfrm>
              <a:off x="6168109" y="5208772"/>
              <a:ext cx="7760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>
                  <a:latin typeface="a가시고기L" panose="02020600000000000000" pitchFamily="18" charset="-127"/>
                  <a:ea typeface="a가시고기L" panose="02020600000000000000" pitchFamily="18" charset="-127"/>
                </a:rPr>
                <a:t>Powered by</a:t>
              </a:r>
              <a:endParaRPr lang="ko-KR" altLang="en-US" sz="800"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B8C37ECC-F5B3-4C75-854F-9F96A99F55DD}"/>
              </a:ext>
            </a:extLst>
          </p:cNvPr>
          <p:cNvGrpSpPr/>
          <p:nvPr/>
        </p:nvGrpSpPr>
        <p:grpSpPr>
          <a:xfrm>
            <a:off x="5113334" y="3911498"/>
            <a:ext cx="3562488" cy="568949"/>
            <a:chOff x="5113334" y="4267103"/>
            <a:chExt cx="3562488" cy="568949"/>
          </a:xfrm>
        </p:grpSpPr>
        <p:pic>
          <p:nvPicPr>
            <p:cNvPr id="33" name="그래픽 32" descr="일부 흐림">
              <a:extLst>
                <a:ext uri="{FF2B5EF4-FFF2-40B4-BE49-F238E27FC236}">
                  <a16:creationId xmlns="" xmlns:a16="http://schemas.microsoft.com/office/drawing/2014/main" id="{578FDFD9-2A8F-4D6B-8462-B4B0C0247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3334" y="4267103"/>
              <a:ext cx="568949" cy="56894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679E17DE-42EA-4BA1-8BD7-87B6D1E62370}"/>
                </a:ext>
              </a:extLst>
            </p:cNvPr>
            <p:cNvSpPr txBox="1"/>
            <p:nvPr/>
          </p:nvSpPr>
          <p:spPr>
            <a:xfrm>
              <a:off x="5639237" y="4376333"/>
              <a:ext cx="3036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구름많음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0BE426AF-8763-47E0-A6B3-4F8469B7DF7D}"/>
              </a:ext>
            </a:extLst>
          </p:cNvPr>
          <p:cNvGrpSpPr/>
          <p:nvPr/>
        </p:nvGrpSpPr>
        <p:grpSpPr>
          <a:xfrm>
            <a:off x="5252178" y="4551622"/>
            <a:ext cx="1081500" cy="252387"/>
            <a:chOff x="5252178" y="4879710"/>
            <a:chExt cx="1081500" cy="252387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06C9D540-0F7C-4903-82B0-0C5704CE0DF1}"/>
                </a:ext>
              </a:extLst>
            </p:cNvPr>
            <p:cNvGrpSpPr/>
            <p:nvPr/>
          </p:nvGrpSpPr>
          <p:grpSpPr>
            <a:xfrm>
              <a:off x="5252178" y="4879710"/>
              <a:ext cx="568949" cy="252387"/>
              <a:chOff x="5252178" y="4879710"/>
              <a:chExt cx="568949" cy="252387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="" xmlns:a16="http://schemas.microsoft.com/office/drawing/2014/main" id="{08CBA5AC-571E-4DE0-AF68-EEDB6A6B4388}"/>
                  </a:ext>
                </a:extLst>
              </p:cNvPr>
              <p:cNvGrpSpPr/>
              <p:nvPr/>
            </p:nvGrpSpPr>
            <p:grpSpPr>
              <a:xfrm>
                <a:off x="5252178" y="4879710"/>
                <a:ext cx="568949" cy="252387"/>
                <a:chOff x="5252178" y="4879710"/>
                <a:chExt cx="568949" cy="252387"/>
              </a:xfrm>
            </p:grpSpPr>
            <p:cxnSp>
              <p:nvCxnSpPr>
                <p:cNvPr id="39" name="직선 화살표 연결선 38">
                  <a:extLst>
                    <a:ext uri="{FF2B5EF4-FFF2-40B4-BE49-F238E27FC236}">
                      <a16:creationId xmlns="" xmlns:a16="http://schemas.microsoft.com/office/drawing/2014/main" id="{53FD98E2-AEE4-4CCD-9A58-FD4BE208EFC1}"/>
                    </a:ext>
                  </a:extLst>
                </p:cNvPr>
                <p:cNvCxnSpPr/>
                <p:nvPr/>
              </p:nvCxnSpPr>
              <p:spPr>
                <a:xfrm flipV="1">
                  <a:off x="5272498" y="4879710"/>
                  <a:ext cx="0" cy="213573"/>
                </a:xfrm>
                <a:prstGeom prst="straightConnector1">
                  <a:avLst/>
                </a:prstGeom>
                <a:ln w="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="" xmlns:a16="http://schemas.microsoft.com/office/drawing/2014/main" id="{B00E9DA1-3E2A-4763-A1B5-1CA2EEED46B0}"/>
                    </a:ext>
                  </a:extLst>
                </p:cNvPr>
                <p:cNvSpPr txBox="1"/>
                <p:nvPr/>
              </p:nvSpPr>
              <p:spPr>
                <a:xfrm>
                  <a:off x="5252178" y="4901265"/>
                  <a:ext cx="56894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>
                      <a:latin typeface="a가시고기L" panose="02020600000000000000" pitchFamily="18" charset="-127"/>
                      <a:ea typeface="a가시고기L" panose="02020600000000000000" pitchFamily="18" charset="-127"/>
                    </a:rPr>
                    <a:t>-3</a:t>
                  </a:r>
                  <a:endParaRPr lang="ko-KR" altLang="en-US" sz="900">
                    <a:latin typeface="a가시고기L" panose="02020600000000000000" pitchFamily="18" charset="-127"/>
                    <a:ea typeface="a가시고기L" panose="02020600000000000000" pitchFamily="18" charset="-127"/>
                  </a:endParaRPr>
                </a:p>
              </p:txBody>
            </p:sp>
          </p:grpSp>
          <p:sp>
            <p:nvSpPr>
              <p:cNvPr id="44" name="타원 43">
                <a:extLst>
                  <a:ext uri="{FF2B5EF4-FFF2-40B4-BE49-F238E27FC236}">
                    <a16:creationId xmlns="" xmlns:a16="http://schemas.microsoft.com/office/drawing/2014/main" id="{EA0C8C17-7D16-4DA9-9FA4-B68AAD2F7E16}"/>
                  </a:ext>
                </a:extLst>
              </p:cNvPr>
              <p:cNvSpPr/>
              <p:nvPr/>
            </p:nvSpPr>
            <p:spPr>
              <a:xfrm flipH="1">
                <a:off x="5491492" y="4936069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958160ED-8E0E-4834-8FD3-64CBDE5D197A}"/>
                </a:ext>
              </a:extLst>
            </p:cNvPr>
            <p:cNvGrpSpPr/>
            <p:nvPr/>
          </p:nvGrpSpPr>
          <p:grpSpPr>
            <a:xfrm>
              <a:off x="5755099" y="4879712"/>
              <a:ext cx="578579" cy="238518"/>
              <a:chOff x="5755099" y="4879712"/>
              <a:chExt cx="578579" cy="238518"/>
            </a:xfrm>
          </p:grpSpPr>
          <p:cxnSp>
            <p:nvCxnSpPr>
              <p:cNvPr id="43" name="직선 화살표 연결선 42">
                <a:extLst>
                  <a:ext uri="{FF2B5EF4-FFF2-40B4-BE49-F238E27FC236}">
                    <a16:creationId xmlns="" xmlns:a16="http://schemas.microsoft.com/office/drawing/2014/main" id="{1F5297BA-8F8F-470C-A8E5-9C431AEC4C2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755099" y="4879712"/>
                <a:ext cx="0" cy="213573"/>
              </a:xfrm>
              <a:prstGeom prst="straightConnector1">
                <a:avLst/>
              </a:prstGeom>
              <a:ln w="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9B0B2F2A-08ED-4FA1-9E35-B8A0C5DE79F6}"/>
                  </a:ext>
                </a:extLst>
              </p:cNvPr>
              <p:cNvSpPr txBox="1"/>
              <p:nvPr/>
            </p:nvSpPr>
            <p:spPr>
              <a:xfrm>
                <a:off x="5764729" y="4887398"/>
                <a:ext cx="56894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-9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="" xmlns:a16="http://schemas.microsoft.com/office/drawing/2014/main" id="{A662ED5A-CC01-4268-B94B-152CF0F51D9C}"/>
                  </a:ext>
                </a:extLst>
              </p:cNvPr>
              <p:cNvSpPr/>
              <p:nvPr/>
            </p:nvSpPr>
            <p:spPr>
              <a:xfrm flipH="1">
                <a:off x="6016426" y="4936069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52789291-33ED-4856-8CB7-5A73FE84B7F5}"/>
              </a:ext>
            </a:extLst>
          </p:cNvPr>
          <p:cNvSpPr txBox="1"/>
          <p:nvPr/>
        </p:nvSpPr>
        <p:spPr>
          <a:xfrm>
            <a:off x="5113334" y="5006662"/>
            <a:ext cx="77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a가시고기L" panose="02020600000000000000" pitchFamily="18" charset="-127"/>
                <a:ea typeface="a가시고기L" panose="02020600000000000000" pitchFamily="18" charset="-127"/>
              </a:rPr>
              <a:t>-4</a:t>
            </a:r>
            <a:endParaRPr lang="ko-KR" altLang="en-US" sz="28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E14FE0F0-04C8-4AE6-BB69-EAAE15807DC3}"/>
              </a:ext>
            </a:extLst>
          </p:cNvPr>
          <p:cNvSpPr/>
          <p:nvPr/>
        </p:nvSpPr>
        <p:spPr>
          <a:xfrm>
            <a:off x="5685344" y="5091263"/>
            <a:ext cx="107394" cy="1216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DD5E56A-B173-40BD-8A25-7D379AAD2DE0}"/>
              </a:ext>
            </a:extLst>
          </p:cNvPr>
          <p:cNvSpPr txBox="1"/>
          <p:nvPr/>
        </p:nvSpPr>
        <p:spPr>
          <a:xfrm>
            <a:off x="8673502" y="1628032"/>
            <a:ext cx="4100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 설정 후 화면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A80D982C-E592-4342-9729-531274828905}"/>
              </a:ext>
            </a:extLst>
          </p:cNvPr>
          <p:cNvCxnSpPr/>
          <p:nvPr/>
        </p:nvCxnSpPr>
        <p:spPr>
          <a:xfrm>
            <a:off x="9113423" y="2110976"/>
            <a:ext cx="1504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81C3D68D-54FF-42FD-AFA2-1A3BFD946B23}"/>
              </a:ext>
            </a:extLst>
          </p:cNvPr>
          <p:cNvCxnSpPr/>
          <p:nvPr/>
        </p:nvCxnSpPr>
        <p:spPr>
          <a:xfrm flipV="1">
            <a:off x="7413792" y="4080960"/>
            <a:ext cx="968106" cy="644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343FB49-EB0C-49A3-A781-EF5ECE8DE637}"/>
              </a:ext>
            </a:extLst>
          </p:cNvPr>
          <p:cNvSpPr txBox="1"/>
          <p:nvPr/>
        </p:nvSpPr>
        <p:spPr>
          <a:xfrm>
            <a:off x="8352761" y="3849335"/>
            <a:ext cx="366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현재 연결되어 있는 기기 표시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8287A815-3E37-4229-A81E-4D6327968FCB}"/>
              </a:ext>
            </a:extLst>
          </p:cNvPr>
          <p:cNvCxnSpPr>
            <a:cxnSpLocks/>
          </p:cNvCxnSpPr>
          <p:nvPr/>
        </p:nvCxnSpPr>
        <p:spPr>
          <a:xfrm flipH="1" flipV="1">
            <a:off x="3454236" y="3837254"/>
            <a:ext cx="1761726" cy="8392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CA100CC4-E9BC-400B-9787-318126DCB6D2}"/>
              </a:ext>
            </a:extLst>
          </p:cNvPr>
          <p:cNvSpPr txBox="1"/>
          <p:nvPr/>
        </p:nvSpPr>
        <p:spPr>
          <a:xfrm>
            <a:off x="2250710" y="3463159"/>
            <a:ext cx="366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오늘의 최고</a:t>
            </a:r>
            <a:r>
              <a:rPr lang="en-US" altLang="ko-KR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/</a:t>
            </a:r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최저기온 표시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64C6170-E256-4736-8C66-A9C0ABE14D6C}"/>
              </a:ext>
            </a:extLst>
          </p:cNvPr>
          <p:cNvSpPr txBox="1"/>
          <p:nvPr/>
        </p:nvSpPr>
        <p:spPr>
          <a:xfrm>
            <a:off x="7958095" y="2446876"/>
            <a:ext cx="366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현재 설정되어 있는 지역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B7D37C9D-E903-465A-92B6-8AFBCFCB9662}"/>
              </a:ext>
            </a:extLst>
          </p:cNvPr>
          <p:cNvCxnSpPr>
            <a:cxnSpLocks/>
          </p:cNvCxnSpPr>
          <p:nvPr/>
        </p:nvCxnSpPr>
        <p:spPr>
          <a:xfrm>
            <a:off x="6563944" y="1997098"/>
            <a:ext cx="1402978" cy="6139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BD19B74-1C58-4D4C-B150-8EC0F6D3011C}"/>
              </a:ext>
            </a:extLst>
          </p:cNvPr>
          <p:cNvSpPr txBox="1"/>
          <p:nvPr/>
        </p:nvSpPr>
        <p:spPr>
          <a:xfrm>
            <a:off x="1987224" y="5529882"/>
            <a:ext cx="203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실외 온도 표시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883B127B-12E5-470E-877B-9B1B59E1DC94}"/>
              </a:ext>
            </a:extLst>
          </p:cNvPr>
          <p:cNvCxnSpPr>
            <a:stCxn id="63" idx="1"/>
          </p:cNvCxnSpPr>
          <p:nvPr/>
        </p:nvCxnSpPr>
        <p:spPr>
          <a:xfrm flipH="1">
            <a:off x="3323303" y="5268272"/>
            <a:ext cx="1790031" cy="414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52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31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295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Application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A699C8A-5378-473E-8CD3-947E776F7A3A}"/>
              </a:ext>
            </a:extLst>
          </p:cNvPr>
          <p:cNvSpPr txBox="1"/>
          <p:nvPr/>
        </p:nvSpPr>
        <p:spPr>
          <a:xfrm>
            <a:off x="3184555" y="505666"/>
            <a:ext cx="589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 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C318550-ACA0-471C-B080-0E063440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6" y="1292084"/>
            <a:ext cx="10586018" cy="5317171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FB2CD5-B635-4941-89F0-D804D2A0E795}"/>
              </a:ext>
            </a:extLst>
          </p:cNvPr>
          <p:cNvSpPr txBox="1"/>
          <p:nvPr/>
        </p:nvSpPr>
        <p:spPr>
          <a:xfrm>
            <a:off x="743676" y="2246821"/>
            <a:ext cx="406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실행화면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9BD990D-BE5E-4E91-9E83-CC21CE692789}"/>
              </a:ext>
            </a:extLst>
          </p:cNvPr>
          <p:cNvCxnSpPr/>
          <p:nvPr/>
        </p:nvCxnSpPr>
        <p:spPr>
          <a:xfrm>
            <a:off x="823876" y="2139620"/>
            <a:ext cx="1103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032D61-6215-479B-B5C4-7B2DBDC0AC77}"/>
              </a:ext>
            </a:extLst>
          </p:cNvPr>
          <p:cNvSpPr txBox="1"/>
          <p:nvPr/>
        </p:nvSpPr>
        <p:spPr>
          <a:xfrm>
            <a:off x="5890229" y="1891687"/>
            <a:ext cx="130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도시 추가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F528D1DF-EBCF-4614-8A9A-36CC93BC555D}"/>
              </a:ext>
            </a:extLst>
          </p:cNvPr>
          <p:cNvGrpSpPr/>
          <p:nvPr/>
        </p:nvGrpSpPr>
        <p:grpSpPr>
          <a:xfrm>
            <a:off x="7250997" y="1954879"/>
            <a:ext cx="205733" cy="184741"/>
            <a:chOff x="5151312" y="2049808"/>
            <a:chExt cx="205733" cy="184741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A27EA31-EE41-4BEA-9E99-9E2CBED83C24}"/>
                </a:ext>
              </a:extLst>
            </p:cNvPr>
            <p:cNvSpPr/>
            <p:nvPr/>
          </p:nvSpPr>
          <p:spPr>
            <a:xfrm>
              <a:off x="5152103" y="2049808"/>
              <a:ext cx="204942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11FA99BC-4FD9-42FC-ABAF-068575F74401}"/>
                </a:ext>
              </a:extLst>
            </p:cNvPr>
            <p:cNvSpPr/>
            <p:nvPr/>
          </p:nvSpPr>
          <p:spPr>
            <a:xfrm>
              <a:off x="5151312" y="2119317"/>
              <a:ext cx="204942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742187FD-5940-433B-B100-975916E3E70E}"/>
                </a:ext>
              </a:extLst>
            </p:cNvPr>
            <p:cNvSpPr/>
            <p:nvPr/>
          </p:nvSpPr>
          <p:spPr>
            <a:xfrm>
              <a:off x="5152102" y="2188830"/>
              <a:ext cx="204942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DD5E56A-B173-40BD-8A25-7D379AAD2DE0}"/>
              </a:ext>
            </a:extLst>
          </p:cNvPr>
          <p:cNvSpPr txBox="1"/>
          <p:nvPr/>
        </p:nvSpPr>
        <p:spPr>
          <a:xfrm>
            <a:off x="8014742" y="1628032"/>
            <a:ext cx="4100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좌측 상단 액션 바 클릭 후 화면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A80D982C-E592-4342-9729-531274828905}"/>
              </a:ext>
            </a:extLst>
          </p:cNvPr>
          <p:cNvCxnSpPr/>
          <p:nvPr/>
        </p:nvCxnSpPr>
        <p:spPr>
          <a:xfrm>
            <a:off x="9113423" y="2110976"/>
            <a:ext cx="1504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FDDBF6B3-B7DF-4667-9D4A-15943E355399}"/>
              </a:ext>
            </a:extLst>
          </p:cNvPr>
          <p:cNvGrpSpPr/>
          <p:nvPr/>
        </p:nvGrpSpPr>
        <p:grpSpPr>
          <a:xfrm>
            <a:off x="7321839" y="4048211"/>
            <a:ext cx="214741" cy="892511"/>
            <a:chOff x="5113334" y="3911498"/>
            <a:chExt cx="707792" cy="892511"/>
          </a:xfrm>
        </p:grpSpPr>
        <p:pic>
          <p:nvPicPr>
            <p:cNvPr id="55" name="그래픽 54" descr="일부 흐림">
              <a:extLst>
                <a:ext uri="{FF2B5EF4-FFF2-40B4-BE49-F238E27FC236}">
                  <a16:creationId xmlns="" xmlns:a16="http://schemas.microsoft.com/office/drawing/2014/main" id="{D7DC13C5-6A32-4966-91F6-FA87F3FF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13334" y="3911498"/>
              <a:ext cx="568948" cy="568949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7EA7C22F-09A5-4B66-A1B4-5FF48568E7A2}"/>
                </a:ext>
              </a:extLst>
            </p:cNvPr>
            <p:cNvGrpSpPr/>
            <p:nvPr/>
          </p:nvGrpSpPr>
          <p:grpSpPr>
            <a:xfrm>
              <a:off x="5252179" y="4551622"/>
              <a:ext cx="568947" cy="252387"/>
              <a:chOff x="5252178" y="4879710"/>
              <a:chExt cx="568949" cy="252387"/>
            </a:xfrm>
          </p:grpSpPr>
          <p:cxnSp>
            <p:nvCxnSpPr>
              <p:cNvPr id="71" name="직선 화살표 연결선 70">
                <a:extLst>
                  <a:ext uri="{FF2B5EF4-FFF2-40B4-BE49-F238E27FC236}">
                    <a16:creationId xmlns="" xmlns:a16="http://schemas.microsoft.com/office/drawing/2014/main" id="{1D4959EF-5098-4FF0-9CDF-6628D8722954}"/>
                  </a:ext>
                </a:extLst>
              </p:cNvPr>
              <p:cNvCxnSpPr/>
              <p:nvPr/>
            </p:nvCxnSpPr>
            <p:spPr>
              <a:xfrm flipV="1">
                <a:off x="5272498" y="4879710"/>
                <a:ext cx="0" cy="213573"/>
              </a:xfrm>
              <a:prstGeom prst="straightConnector1">
                <a:avLst/>
              </a:prstGeom>
              <a:ln w="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F00080BE-0902-4E21-AF1F-3F18B59367F2}"/>
                  </a:ext>
                </a:extLst>
              </p:cNvPr>
              <p:cNvSpPr txBox="1"/>
              <p:nvPr/>
            </p:nvSpPr>
            <p:spPr>
              <a:xfrm>
                <a:off x="5252178" y="4901265"/>
                <a:ext cx="56894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-</a:t>
                </a:r>
                <a:endParaRPr lang="ko-KR" altLang="en-US" sz="900"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46000167-8961-4C5D-A9FD-5060B16424EE}"/>
              </a:ext>
            </a:extLst>
          </p:cNvPr>
          <p:cNvSpPr txBox="1"/>
          <p:nvPr/>
        </p:nvSpPr>
        <p:spPr>
          <a:xfrm>
            <a:off x="7260829" y="5042696"/>
            <a:ext cx="275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a가시고기L" panose="02020600000000000000" pitchFamily="18" charset="-127"/>
                <a:ea typeface="a가시고기L" panose="02020600000000000000" pitchFamily="18" charset="-127"/>
              </a:rPr>
              <a:t>-4</a:t>
            </a:r>
            <a:endParaRPr lang="ko-KR" altLang="en-US" sz="28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53AB96C-C7B5-4719-8203-AA400BA40057}"/>
              </a:ext>
            </a:extLst>
          </p:cNvPr>
          <p:cNvSpPr/>
          <p:nvPr/>
        </p:nvSpPr>
        <p:spPr>
          <a:xfrm>
            <a:off x="5047278" y="1858864"/>
            <a:ext cx="2101349" cy="37908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77422D21-5441-40AF-B808-846BD1B8BB51}"/>
              </a:ext>
            </a:extLst>
          </p:cNvPr>
          <p:cNvCxnSpPr/>
          <p:nvPr/>
        </p:nvCxnSpPr>
        <p:spPr>
          <a:xfrm>
            <a:off x="5048047" y="2226367"/>
            <a:ext cx="210134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DDBFF0AD-284F-419C-B6BE-1CFE8D56323D}"/>
              </a:ext>
            </a:extLst>
          </p:cNvPr>
          <p:cNvCxnSpPr/>
          <p:nvPr/>
        </p:nvCxnSpPr>
        <p:spPr>
          <a:xfrm>
            <a:off x="5045325" y="2634235"/>
            <a:ext cx="210134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D6EBAC42-C267-42DB-8573-7481D0B3B474}"/>
              </a:ext>
            </a:extLst>
          </p:cNvPr>
          <p:cNvCxnSpPr/>
          <p:nvPr/>
        </p:nvCxnSpPr>
        <p:spPr>
          <a:xfrm>
            <a:off x="5049412" y="3413899"/>
            <a:ext cx="210134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CF19582B-F86D-40D3-A010-2B16CB0990B9}"/>
              </a:ext>
            </a:extLst>
          </p:cNvPr>
          <p:cNvCxnSpPr/>
          <p:nvPr/>
        </p:nvCxnSpPr>
        <p:spPr>
          <a:xfrm>
            <a:off x="5051255" y="3822140"/>
            <a:ext cx="210134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BF07BD7-EF75-4151-9C37-F61570D08133}"/>
              </a:ext>
            </a:extLst>
          </p:cNvPr>
          <p:cNvSpPr txBox="1"/>
          <p:nvPr/>
        </p:nvSpPr>
        <p:spPr>
          <a:xfrm>
            <a:off x="5121757" y="1900556"/>
            <a:ext cx="1072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My Umbrella</a:t>
            </a:r>
            <a:endParaRPr lang="ko-KR" altLang="en-US" sz="1200" dirty="0">
              <a:solidFill>
                <a:schemeClr val="bg1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9C958735-8679-43DF-8C17-646011243798}"/>
              </a:ext>
            </a:extLst>
          </p:cNvPr>
          <p:cNvGrpSpPr/>
          <p:nvPr/>
        </p:nvGrpSpPr>
        <p:grpSpPr>
          <a:xfrm>
            <a:off x="6936833" y="1918292"/>
            <a:ext cx="157316" cy="180719"/>
            <a:chOff x="6930019" y="1880504"/>
            <a:chExt cx="157316" cy="180719"/>
          </a:xfrm>
        </p:grpSpPr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E8710667-94AB-43E3-96A5-9C5E73B0E781}"/>
                </a:ext>
              </a:extLst>
            </p:cNvPr>
            <p:cNvSpPr/>
            <p:nvPr/>
          </p:nvSpPr>
          <p:spPr>
            <a:xfrm rot="2848645">
              <a:off x="6937090" y="1941162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09F6CC53-A8DF-449F-A6E2-97E96DA64C03}"/>
                </a:ext>
              </a:extLst>
            </p:cNvPr>
            <p:cNvSpPr/>
            <p:nvPr/>
          </p:nvSpPr>
          <p:spPr>
            <a:xfrm rot="19252075">
              <a:off x="6930019" y="2025223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="" xmlns:a16="http://schemas.microsoft.com/office/drawing/2014/main" id="{505AF1F5-69B4-4F7F-A2C2-BFBD2F97BF8F}"/>
              </a:ext>
            </a:extLst>
          </p:cNvPr>
          <p:cNvGrpSpPr/>
          <p:nvPr/>
        </p:nvGrpSpPr>
        <p:grpSpPr>
          <a:xfrm>
            <a:off x="6936833" y="2322966"/>
            <a:ext cx="157316" cy="180719"/>
            <a:chOff x="6930019" y="1880504"/>
            <a:chExt cx="157316" cy="180719"/>
          </a:xfrm>
        </p:grpSpPr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346799B5-DB81-45D8-B10A-341BF0FCFAEA}"/>
                </a:ext>
              </a:extLst>
            </p:cNvPr>
            <p:cNvSpPr/>
            <p:nvPr/>
          </p:nvSpPr>
          <p:spPr>
            <a:xfrm rot="2848645">
              <a:off x="6937090" y="1941162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E00BDCAF-3850-4D84-B39A-E4DB2B63A53E}"/>
                </a:ext>
              </a:extLst>
            </p:cNvPr>
            <p:cNvSpPr/>
            <p:nvPr/>
          </p:nvSpPr>
          <p:spPr>
            <a:xfrm rot="19252075">
              <a:off x="6930019" y="2025223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260BF61D-4CC0-42D1-8723-B652150DE8A5}"/>
              </a:ext>
            </a:extLst>
          </p:cNvPr>
          <p:cNvGrpSpPr/>
          <p:nvPr/>
        </p:nvGrpSpPr>
        <p:grpSpPr>
          <a:xfrm>
            <a:off x="5105027" y="2689959"/>
            <a:ext cx="1133259" cy="659881"/>
            <a:chOff x="5121757" y="2271340"/>
            <a:chExt cx="1133259" cy="659881"/>
          </a:xfrm>
        </p:grpSpPr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69EFE476-D6BA-48F0-A7C4-EF02CE60E4FB}"/>
                </a:ext>
              </a:extLst>
            </p:cNvPr>
            <p:cNvSpPr txBox="1"/>
            <p:nvPr/>
          </p:nvSpPr>
          <p:spPr>
            <a:xfrm>
              <a:off x="5121757" y="2271340"/>
              <a:ext cx="1133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Edit Location</a:t>
              </a:r>
              <a:endParaRPr lang="ko-KR" altLang="en-US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  <p:pic>
          <p:nvPicPr>
            <p:cNvPr id="105" name="그래픽 104" descr="표식">
              <a:extLst>
                <a:ext uri="{FF2B5EF4-FFF2-40B4-BE49-F238E27FC236}">
                  <a16:creationId xmlns="" xmlns:a16="http://schemas.microsoft.com/office/drawing/2014/main" id="{2D1BBEF9-F43A-45F1-8DF6-1C01DB167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21757" y="2605095"/>
              <a:ext cx="308144" cy="308144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38DD22EF-E1F0-42D4-A4AE-ED572AA38F99}"/>
                </a:ext>
              </a:extLst>
            </p:cNvPr>
            <p:cNvSpPr txBox="1"/>
            <p:nvPr/>
          </p:nvSpPr>
          <p:spPr>
            <a:xfrm>
              <a:off x="5319900" y="2654222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Seoul</a:t>
              </a:r>
              <a:endParaRPr lang="ko-KR" altLang="en-US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C9D4A4F1-CCB7-47C5-9A9C-E49C4C7A9B53}"/>
              </a:ext>
            </a:extLst>
          </p:cNvPr>
          <p:cNvSpPr txBox="1"/>
          <p:nvPr/>
        </p:nvSpPr>
        <p:spPr>
          <a:xfrm>
            <a:off x="5115101" y="2280058"/>
            <a:ext cx="910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Lost Alert</a:t>
            </a:r>
            <a:endParaRPr lang="ko-KR" altLang="en-US" sz="1200">
              <a:solidFill>
                <a:schemeClr val="bg1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0F4E0F43-C4AF-4410-865B-F0284962E8B8}"/>
              </a:ext>
            </a:extLst>
          </p:cNvPr>
          <p:cNvSpPr txBox="1"/>
          <p:nvPr/>
        </p:nvSpPr>
        <p:spPr>
          <a:xfrm>
            <a:off x="5083280" y="345068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About Kingsman</a:t>
            </a:r>
            <a:endParaRPr lang="ko-KR" altLang="en-US" sz="1200">
              <a:solidFill>
                <a:schemeClr val="bg1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="" xmlns:a16="http://schemas.microsoft.com/office/drawing/2014/main" id="{494A82DB-B927-41B3-8C74-4852A67D3423}"/>
              </a:ext>
            </a:extLst>
          </p:cNvPr>
          <p:cNvGrpSpPr/>
          <p:nvPr/>
        </p:nvGrpSpPr>
        <p:grpSpPr>
          <a:xfrm>
            <a:off x="6943904" y="2720911"/>
            <a:ext cx="157316" cy="180719"/>
            <a:chOff x="6930019" y="1880504"/>
            <a:chExt cx="157316" cy="180719"/>
          </a:xfrm>
        </p:grpSpPr>
        <p:sp>
          <p:nvSpPr>
            <p:cNvPr id="111" name="직사각형 110">
              <a:extLst>
                <a:ext uri="{FF2B5EF4-FFF2-40B4-BE49-F238E27FC236}">
                  <a16:creationId xmlns="" xmlns:a16="http://schemas.microsoft.com/office/drawing/2014/main" id="{D8769A0B-621A-4719-B349-5C65301A5461}"/>
                </a:ext>
              </a:extLst>
            </p:cNvPr>
            <p:cNvSpPr/>
            <p:nvPr/>
          </p:nvSpPr>
          <p:spPr>
            <a:xfrm rot="2848645">
              <a:off x="6937090" y="1941162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="" xmlns:a16="http://schemas.microsoft.com/office/drawing/2014/main" id="{AB08EAF2-D558-432E-A312-90DB751B4566}"/>
                </a:ext>
              </a:extLst>
            </p:cNvPr>
            <p:cNvSpPr/>
            <p:nvPr/>
          </p:nvSpPr>
          <p:spPr>
            <a:xfrm rot="19252075">
              <a:off x="6930019" y="2025223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2AE00614-77AB-4BD5-B7D2-3FB333B17CE1}"/>
              </a:ext>
            </a:extLst>
          </p:cNvPr>
          <p:cNvGrpSpPr/>
          <p:nvPr/>
        </p:nvGrpSpPr>
        <p:grpSpPr>
          <a:xfrm>
            <a:off x="6922870" y="3499328"/>
            <a:ext cx="157316" cy="180719"/>
            <a:chOff x="6930019" y="1880504"/>
            <a:chExt cx="157316" cy="180719"/>
          </a:xfrm>
        </p:grpSpPr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3EE355DF-402D-4FF4-9D52-3CD876119082}"/>
                </a:ext>
              </a:extLst>
            </p:cNvPr>
            <p:cNvSpPr/>
            <p:nvPr/>
          </p:nvSpPr>
          <p:spPr>
            <a:xfrm rot="2848645">
              <a:off x="6937090" y="1941162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EB38EF72-1605-4B82-B104-DE89E0CD42AE}"/>
                </a:ext>
              </a:extLst>
            </p:cNvPr>
            <p:cNvSpPr/>
            <p:nvPr/>
          </p:nvSpPr>
          <p:spPr>
            <a:xfrm rot="19252075">
              <a:off x="6930019" y="2025223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12179981-FB95-4800-BD5C-BE46208167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314" y="2205993"/>
            <a:ext cx="627812" cy="446120"/>
          </a:xfrm>
          <a:prstGeom prst="rect">
            <a:avLst/>
          </a:prstGeom>
        </p:spPr>
      </p:pic>
      <p:cxnSp>
        <p:nvCxnSpPr>
          <p:cNvPr id="119" name="직선 연결선 118">
            <a:extLst>
              <a:ext uri="{FF2B5EF4-FFF2-40B4-BE49-F238E27FC236}">
                <a16:creationId xmlns="" xmlns:a16="http://schemas.microsoft.com/office/drawing/2014/main" id="{AA099FDA-9811-4919-91E5-D9B3CF52A076}"/>
              </a:ext>
            </a:extLst>
          </p:cNvPr>
          <p:cNvCxnSpPr>
            <a:cxnSpLocks/>
          </p:cNvCxnSpPr>
          <p:nvPr/>
        </p:nvCxnSpPr>
        <p:spPr>
          <a:xfrm flipH="1">
            <a:off x="3435562" y="3679874"/>
            <a:ext cx="1645729" cy="941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E487BD07-20F0-4E8B-BB60-9533C4E5755E}"/>
              </a:ext>
            </a:extLst>
          </p:cNvPr>
          <p:cNvSpPr txBox="1"/>
          <p:nvPr/>
        </p:nvSpPr>
        <p:spPr>
          <a:xfrm>
            <a:off x="2545061" y="4595976"/>
            <a:ext cx="366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간단한 어플 소개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="" xmlns:a16="http://schemas.microsoft.com/office/drawing/2014/main" id="{26C8D298-1D12-45D5-8E4F-66CE03B487FF}"/>
              </a:ext>
            </a:extLst>
          </p:cNvPr>
          <p:cNvCxnSpPr>
            <a:cxnSpLocks/>
          </p:cNvCxnSpPr>
          <p:nvPr/>
        </p:nvCxnSpPr>
        <p:spPr>
          <a:xfrm flipH="1">
            <a:off x="4400950" y="2851456"/>
            <a:ext cx="693996" cy="39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="" xmlns:a16="http://schemas.microsoft.com/office/drawing/2014/main" id="{AA9ABD5A-6AFD-4C3A-9A21-9F3917A6AC5F}"/>
              </a:ext>
            </a:extLst>
          </p:cNvPr>
          <p:cNvSpPr txBox="1"/>
          <p:nvPr/>
        </p:nvSpPr>
        <p:spPr>
          <a:xfrm>
            <a:off x="3298812" y="3249589"/>
            <a:ext cx="366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설정 된 지역 수정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="" xmlns:a16="http://schemas.microsoft.com/office/drawing/2014/main" id="{8974A03C-EA91-4835-9CBF-90E75E389EB6}"/>
              </a:ext>
            </a:extLst>
          </p:cNvPr>
          <p:cNvCxnSpPr>
            <a:cxnSpLocks/>
          </p:cNvCxnSpPr>
          <p:nvPr/>
        </p:nvCxnSpPr>
        <p:spPr>
          <a:xfrm flipH="1" flipV="1">
            <a:off x="6914240" y="2470091"/>
            <a:ext cx="1470720" cy="498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D8A0BD65-8A55-452E-A35C-8DAFE20B5E2B}"/>
              </a:ext>
            </a:extLst>
          </p:cNvPr>
          <p:cNvSpPr txBox="1"/>
          <p:nvPr/>
        </p:nvSpPr>
        <p:spPr>
          <a:xfrm>
            <a:off x="7086755" y="2768498"/>
            <a:ext cx="3664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분실 알람</a:t>
            </a:r>
            <a:endParaRPr lang="en-US" altLang="ko-KR" sz="16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pPr algn="ctr"/>
            <a:r>
              <a:rPr lang="en-US" altLang="ko-KR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on/off </a:t>
            </a:r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설정</a:t>
            </a:r>
          </a:p>
        </p:txBody>
      </p:sp>
      <p:cxnSp>
        <p:nvCxnSpPr>
          <p:cNvPr id="137" name="직선 연결선 136">
            <a:extLst>
              <a:ext uri="{FF2B5EF4-FFF2-40B4-BE49-F238E27FC236}">
                <a16:creationId xmlns="" xmlns:a16="http://schemas.microsoft.com/office/drawing/2014/main" id="{E5F05A3A-EF0C-4B03-B168-9F080A235A29}"/>
              </a:ext>
            </a:extLst>
          </p:cNvPr>
          <p:cNvCxnSpPr>
            <a:cxnSpLocks/>
          </p:cNvCxnSpPr>
          <p:nvPr/>
        </p:nvCxnSpPr>
        <p:spPr>
          <a:xfrm flipH="1">
            <a:off x="4039099" y="2110976"/>
            <a:ext cx="1065929" cy="2406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="" xmlns:a16="http://schemas.microsoft.com/office/drawing/2014/main" id="{1CEC4FC7-82D5-4E2E-BD51-9623D8F5A25C}"/>
              </a:ext>
            </a:extLst>
          </p:cNvPr>
          <p:cNvSpPr txBox="1"/>
          <p:nvPr/>
        </p:nvSpPr>
        <p:spPr>
          <a:xfrm>
            <a:off x="2640823" y="2350669"/>
            <a:ext cx="366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연결된 기기 및 최근 위치</a:t>
            </a:r>
          </a:p>
        </p:txBody>
      </p:sp>
    </p:spTree>
    <p:extLst>
      <p:ext uri="{BB962C8B-B14F-4D97-AF65-F5344CB8AC3E}">
        <p14:creationId xmlns:p14="http://schemas.microsoft.com/office/powerpoint/2010/main" val="209549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295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Application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A699C8A-5378-473E-8CD3-947E776F7A3A}"/>
              </a:ext>
            </a:extLst>
          </p:cNvPr>
          <p:cNvSpPr txBox="1"/>
          <p:nvPr/>
        </p:nvSpPr>
        <p:spPr>
          <a:xfrm>
            <a:off x="3184555" y="505666"/>
            <a:ext cx="589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 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C318550-ACA0-471C-B080-0E063440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6" y="1292084"/>
            <a:ext cx="10586018" cy="5317171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FB2CD5-B635-4941-89F0-D804D2A0E795}"/>
              </a:ext>
            </a:extLst>
          </p:cNvPr>
          <p:cNvSpPr txBox="1"/>
          <p:nvPr/>
        </p:nvSpPr>
        <p:spPr>
          <a:xfrm>
            <a:off x="743676" y="2246821"/>
            <a:ext cx="406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실행화면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9BD990D-BE5E-4E91-9E83-CC21CE692789}"/>
              </a:ext>
            </a:extLst>
          </p:cNvPr>
          <p:cNvCxnSpPr/>
          <p:nvPr/>
        </p:nvCxnSpPr>
        <p:spPr>
          <a:xfrm>
            <a:off x="823876" y="2139620"/>
            <a:ext cx="1103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032D61-6215-479B-B5C4-7B2DBDC0AC77}"/>
              </a:ext>
            </a:extLst>
          </p:cNvPr>
          <p:cNvSpPr txBox="1"/>
          <p:nvPr/>
        </p:nvSpPr>
        <p:spPr>
          <a:xfrm>
            <a:off x="5890229" y="1891687"/>
            <a:ext cx="130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도시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DD5E56A-B173-40BD-8A25-7D379AAD2DE0}"/>
              </a:ext>
            </a:extLst>
          </p:cNvPr>
          <p:cNvSpPr txBox="1"/>
          <p:nvPr/>
        </p:nvSpPr>
        <p:spPr>
          <a:xfrm>
            <a:off x="8014742" y="1628032"/>
            <a:ext cx="4100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My Umbrella</a:t>
            </a:r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클릭 후 화면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A80D982C-E592-4342-9729-531274828905}"/>
              </a:ext>
            </a:extLst>
          </p:cNvPr>
          <p:cNvCxnSpPr/>
          <p:nvPr/>
        </p:nvCxnSpPr>
        <p:spPr>
          <a:xfrm>
            <a:off x="9113423" y="2110976"/>
            <a:ext cx="1504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53AB96C-C7B5-4719-8203-AA400BA40057}"/>
              </a:ext>
            </a:extLst>
          </p:cNvPr>
          <p:cNvSpPr/>
          <p:nvPr/>
        </p:nvSpPr>
        <p:spPr>
          <a:xfrm>
            <a:off x="5047278" y="1858864"/>
            <a:ext cx="2510406" cy="37908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="" xmlns:a16="http://schemas.microsoft.com/office/drawing/2014/main" id="{DDBFF0AD-284F-419C-B6BE-1CFE8D56323D}"/>
              </a:ext>
            </a:extLst>
          </p:cNvPr>
          <p:cNvCxnSpPr>
            <a:cxnSpLocks/>
          </p:cNvCxnSpPr>
          <p:nvPr/>
        </p:nvCxnSpPr>
        <p:spPr>
          <a:xfrm>
            <a:off x="5045325" y="2556316"/>
            <a:ext cx="2512359" cy="1269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="" xmlns:a16="http://schemas.microsoft.com/office/drawing/2014/main" id="{CF19582B-F86D-40D3-A010-2B16CB0990B9}"/>
              </a:ext>
            </a:extLst>
          </p:cNvPr>
          <p:cNvCxnSpPr>
            <a:cxnSpLocks/>
          </p:cNvCxnSpPr>
          <p:nvPr/>
        </p:nvCxnSpPr>
        <p:spPr>
          <a:xfrm>
            <a:off x="5188653" y="3481139"/>
            <a:ext cx="2175708" cy="1392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BF07BD7-EF75-4151-9C37-F61570D08133}"/>
              </a:ext>
            </a:extLst>
          </p:cNvPr>
          <p:cNvSpPr txBox="1"/>
          <p:nvPr/>
        </p:nvSpPr>
        <p:spPr>
          <a:xfrm>
            <a:off x="5758587" y="1892380"/>
            <a:ext cx="1072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My Umbrella</a:t>
            </a:r>
            <a:endParaRPr lang="ko-KR" altLang="en-US" sz="1200">
              <a:solidFill>
                <a:schemeClr val="bg1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9C958735-8679-43DF-8C17-646011243798}"/>
              </a:ext>
            </a:extLst>
          </p:cNvPr>
          <p:cNvGrpSpPr/>
          <p:nvPr/>
        </p:nvGrpSpPr>
        <p:grpSpPr>
          <a:xfrm rot="10800000">
            <a:off x="5109995" y="1975973"/>
            <a:ext cx="157316" cy="180719"/>
            <a:chOff x="6930019" y="1880504"/>
            <a:chExt cx="157316" cy="180719"/>
          </a:xfrm>
        </p:grpSpPr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E8710667-94AB-43E3-96A5-9C5E73B0E781}"/>
                </a:ext>
              </a:extLst>
            </p:cNvPr>
            <p:cNvSpPr/>
            <p:nvPr/>
          </p:nvSpPr>
          <p:spPr>
            <a:xfrm rot="2848645">
              <a:off x="6937090" y="1941162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09F6CC53-A8DF-449F-A6E2-97E96DA64C03}"/>
                </a:ext>
              </a:extLst>
            </p:cNvPr>
            <p:cNvSpPr/>
            <p:nvPr/>
          </p:nvSpPr>
          <p:spPr>
            <a:xfrm rot="19252075">
              <a:off x="6930019" y="2025223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709AB463-C2E1-4A3E-B5D4-11994CF2287E}"/>
              </a:ext>
            </a:extLst>
          </p:cNvPr>
          <p:cNvSpPr/>
          <p:nvPr/>
        </p:nvSpPr>
        <p:spPr>
          <a:xfrm>
            <a:off x="5115152" y="2681961"/>
            <a:ext cx="701576" cy="665468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B69B0AED-B14D-4DB2-9166-097DB4C9C9CD}"/>
              </a:ext>
            </a:extLst>
          </p:cNvPr>
          <p:cNvCxnSpPr>
            <a:cxnSpLocks/>
          </p:cNvCxnSpPr>
          <p:nvPr/>
        </p:nvCxnSpPr>
        <p:spPr>
          <a:xfrm>
            <a:off x="5188653" y="4436702"/>
            <a:ext cx="2175708" cy="1392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68588164-A105-4616-8E54-69E2DBC50B0B}"/>
              </a:ext>
            </a:extLst>
          </p:cNvPr>
          <p:cNvSpPr/>
          <p:nvPr/>
        </p:nvSpPr>
        <p:spPr>
          <a:xfrm>
            <a:off x="5115152" y="3636629"/>
            <a:ext cx="701576" cy="665468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C155927D-AEB3-415A-B937-6E2C3B05CDF7}"/>
              </a:ext>
            </a:extLst>
          </p:cNvPr>
          <p:cNvSpPr/>
          <p:nvPr/>
        </p:nvSpPr>
        <p:spPr>
          <a:xfrm>
            <a:off x="5188653" y="4520814"/>
            <a:ext cx="395704" cy="39198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="" xmlns:a16="http://schemas.microsoft.com/office/drawing/2014/main" id="{2168D46F-8FA5-43D2-84EB-B5A639492C74}"/>
              </a:ext>
            </a:extLst>
          </p:cNvPr>
          <p:cNvSpPr/>
          <p:nvPr/>
        </p:nvSpPr>
        <p:spPr>
          <a:xfrm>
            <a:off x="5188653" y="5107493"/>
            <a:ext cx="395704" cy="3919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1C5719D6-4652-4215-A0F8-091DC0C0C6DC}"/>
              </a:ext>
            </a:extLst>
          </p:cNvPr>
          <p:cNvCxnSpPr>
            <a:cxnSpLocks/>
          </p:cNvCxnSpPr>
          <p:nvPr/>
        </p:nvCxnSpPr>
        <p:spPr>
          <a:xfrm>
            <a:off x="5188653" y="5009056"/>
            <a:ext cx="2175708" cy="1392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566E540B-7757-4314-BBE5-27EE6D10E9AA}"/>
              </a:ext>
            </a:extLst>
          </p:cNvPr>
          <p:cNvSpPr txBox="1"/>
          <p:nvPr/>
        </p:nvSpPr>
        <p:spPr>
          <a:xfrm>
            <a:off x="5643801" y="5166016"/>
            <a:ext cx="13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Latest Location</a:t>
            </a:r>
            <a:endParaRPr lang="ko-KR" altLang="en-US" sz="1200">
              <a:solidFill>
                <a:schemeClr val="bg1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82FCF114-723E-46FC-84FB-AAA17C0A98CA}"/>
              </a:ext>
            </a:extLst>
          </p:cNvPr>
          <p:cNvGrpSpPr/>
          <p:nvPr/>
        </p:nvGrpSpPr>
        <p:grpSpPr>
          <a:xfrm>
            <a:off x="7291900" y="5221255"/>
            <a:ext cx="157316" cy="180719"/>
            <a:chOff x="6930019" y="1880504"/>
            <a:chExt cx="157316" cy="180719"/>
          </a:xfrm>
        </p:grpSpPr>
        <p:sp>
          <p:nvSpPr>
            <p:cNvPr id="79" name="직사각형 78">
              <a:extLst>
                <a:ext uri="{FF2B5EF4-FFF2-40B4-BE49-F238E27FC236}">
                  <a16:creationId xmlns="" xmlns:a16="http://schemas.microsoft.com/office/drawing/2014/main" id="{07396CD5-F7D3-4365-9C55-CF474B9B9624}"/>
                </a:ext>
              </a:extLst>
            </p:cNvPr>
            <p:cNvSpPr/>
            <p:nvPr/>
          </p:nvSpPr>
          <p:spPr>
            <a:xfrm rot="2848645">
              <a:off x="6937090" y="1941162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072F3907-48F5-4E20-A8E0-3BAF5768A462}"/>
                </a:ext>
              </a:extLst>
            </p:cNvPr>
            <p:cNvSpPr/>
            <p:nvPr/>
          </p:nvSpPr>
          <p:spPr>
            <a:xfrm rot="19252075">
              <a:off x="6930019" y="2025223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85C259AE-E705-4F23-9776-85673F276196}"/>
              </a:ext>
            </a:extLst>
          </p:cNvPr>
          <p:cNvSpPr txBox="1"/>
          <p:nvPr/>
        </p:nvSpPr>
        <p:spPr>
          <a:xfrm>
            <a:off x="5629844" y="459366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웅태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B0A9825C-0F89-4420-B37F-DD7CE6DEACE4}"/>
              </a:ext>
            </a:extLst>
          </p:cNvPr>
          <p:cNvSpPr txBox="1"/>
          <p:nvPr/>
        </p:nvSpPr>
        <p:spPr>
          <a:xfrm>
            <a:off x="7015085" y="4610520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Edit</a:t>
            </a:r>
            <a:endParaRPr lang="ko-KR" altLang="en-US" sz="1100">
              <a:solidFill>
                <a:schemeClr val="bg1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pic>
        <p:nvPicPr>
          <p:cNvPr id="23" name="그래픽 22" descr="길안내">
            <a:extLst>
              <a:ext uri="{FF2B5EF4-FFF2-40B4-BE49-F238E27FC236}">
                <a16:creationId xmlns="" xmlns:a16="http://schemas.microsoft.com/office/drawing/2014/main" id="{BB8A37EF-F259-4DB1-8A07-DAEE413EF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73" y="5088856"/>
            <a:ext cx="444659" cy="44465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A281C32F-76F7-44CF-B620-D23C8EB86DF0}"/>
              </a:ext>
            </a:extLst>
          </p:cNvPr>
          <p:cNvGrpSpPr/>
          <p:nvPr/>
        </p:nvGrpSpPr>
        <p:grpSpPr>
          <a:xfrm>
            <a:off x="7156772" y="2924514"/>
            <a:ext cx="300885" cy="286471"/>
            <a:chOff x="6859151" y="2995916"/>
            <a:chExt cx="300885" cy="286471"/>
          </a:xfrm>
        </p:grpSpPr>
        <p:pic>
          <p:nvPicPr>
            <p:cNvPr id="28" name="그래픽 27" descr="확인 표시">
              <a:extLst>
                <a:ext uri="{FF2B5EF4-FFF2-40B4-BE49-F238E27FC236}">
                  <a16:creationId xmlns="" xmlns:a16="http://schemas.microsoft.com/office/drawing/2014/main" id="{01730BA2-D19B-453A-B0C8-8357C9E15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96318" y="3006633"/>
              <a:ext cx="240507" cy="240507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912865BC-6D65-47C6-9A07-6B317DA96BA6}"/>
                </a:ext>
              </a:extLst>
            </p:cNvPr>
            <p:cNvSpPr/>
            <p:nvPr/>
          </p:nvSpPr>
          <p:spPr>
            <a:xfrm>
              <a:off x="6859151" y="2995916"/>
              <a:ext cx="300885" cy="28647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3CFD109D-B7A7-4762-9C7B-3CB991D18AD4}"/>
              </a:ext>
            </a:extLst>
          </p:cNvPr>
          <p:cNvGrpSpPr/>
          <p:nvPr/>
        </p:nvGrpSpPr>
        <p:grpSpPr>
          <a:xfrm>
            <a:off x="7161028" y="3842923"/>
            <a:ext cx="300885" cy="286471"/>
            <a:chOff x="6859151" y="2995916"/>
            <a:chExt cx="300885" cy="286471"/>
          </a:xfrm>
        </p:grpSpPr>
        <p:pic>
          <p:nvPicPr>
            <p:cNvPr id="86" name="그래픽 85" descr="확인 표시">
              <a:extLst>
                <a:ext uri="{FF2B5EF4-FFF2-40B4-BE49-F238E27FC236}">
                  <a16:creationId xmlns="" xmlns:a16="http://schemas.microsoft.com/office/drawing/2014/main" id="{28734978-D99E-4E0F-B0E1-573642140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96318" y="3006633"/>
              <a:ext cx="240507" cy="240507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3330545B-35A0-46D2-BBFE-BA778605D2FB}"/>
                </a:ext>
              </a:extLst>
            </p:cNvPr>
            <p:cNvSpPr/>
            <p:nvPr/>
          </p:nvSpPr>
          <p:spPr>
            <a:xfrm>
              <a:off x="6859151" y="2995916"/>
              <a:ext cx="300885" cy="2864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277A4D22-8E51-4D00-98D9-C259E7B470A6}"/>
              </a:ext>
            </a:extLst>
          </p:cNvPr>
          <p:cNvSpPr txBox="1"/>
          <p:nvPr/>
        </p:nvSpPr>
        <p:spPr>
          <a:xfrm>
            <a:off x="5873999" y="2771764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웅태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DDCCE12D-B38B-40BE-AE38-AB2E29C50C66}"/>
              </a:ext>
            </a:extLst>
          </p:cNvPr>
          <p:cNvSpPr txBox="1"/>
          <p:nvPr/>
        </p:nvSpPr>
        <p:spPr>
          <a:xfrm>
            <a:off x="5870989" y="3037393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rgbClr val="0070C0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connected</a:t>
            </a:r>
            <a:endParaRPr lang="ko-KR" altLang="en-US" sz="1050">
              <a:solidFill>
                <a:srgbClr val="0070C0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75BDB48-6C67-4C4B-9E71-EE36BE4AC2C1}"/>
              </a:ext>
            </a:extLst>
          </p:cNvPr>
          <p:cNvSpPr txBox="1"/>
          <p:nvPr/>
        </p:nvSpPr>
        <p:spPr>
          <a:xfrm>
            <a:off x="5896108" y="3683891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효이쿠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5862A3CD-9250-4BC5-9AD1-3840F2C47CEE}"/>
              </a:ext>
            </a:extLst>
          </p:cNvPr>
          <p:cNvSpPr txBox="1"/>
          <p:nvPr/>
        </p:nvSpPr>
        <p:spPr>
          <a:xfrm>
            <a:off x="5894804" y="3946449"/>
            <a:ext cx="10310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chemeClr val="bg1">
                    <a:lumMod val="50000"/>
                  </a:schemeClr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disconnected</a:t>
            </a:r>
            <a:endParaRPr lang="ko-KR" altLang="en-US" sz="1050">
              <a:solidFill>
                <a:schemeClr val="bg1">
                  <a:lumMod val="50000"/>
                </a:schemeClr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47D6B54A-4EAE-465D-9440-953CD979F60A}"/>
              </a:ext>
            </a:extLst>
          </p:cNvPr>
          <p:cNvGrpSpPr/>
          <p:nvPr/>
        </p:nvGrpSpPr>
        <p:grpSpPr>
          <a:xfrm>
            <a:off x="5168989" y="2201634"/>
            <a:ext cx="2261166" cy="277816"/>
            <a:chOff x="5178821" y="2201634"/>
            <a:chExt cx="2261166" cy="27781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="" xmlns:a16="http://schemas.microsoft.com/office/drawing/2014/main" id="{DA688477-6688-4561-9AA4-4F80A795CD57}"/>
                </a:ext>
              </a:extLst>
            </p:cNvPr>
            <p:cNvSpPr/>
            <p:nvPr/>
          </p:nvSpPr>
          <p:spPr>
            <a:xfrm>
              <a:off x="5178821" y="2220013"/>
              <a:ext cx="2261166" cy="25943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E2E0023B-CD53-494C-97B6-0CB20A74C6F7}"/>
                </a:ext>
              </a:extLst>
            </p:cNvPr>
            <p:cNvSpPr txBox="1"/>
            <p:nvPr/>
          </p:nvSpPr>
          <p:spPr>
            <a:xfrm>
              <a:off x="5666451" y="2201634"/>
              <a:ext cx="14013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Pair new umbrella</a:t>
              </a:r>
              <a:endParaRPr lang="ko-KR" altLang="en-US" sz="11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F7B52E8E-BAB7-44C7-80C6-E21DD6245334}"/>
              </a:ext>
            </a:extLst>
          </p:cNvPr>
          <p:cNvCxnSpPr/>
          <p:nvPr/>
        </p:nvCxnSpPr>
        <p:spPr>
          <a:xfrm>
            <a:off x="7457657" y="3347429"/>
            <a:ext cx="2059969" cy="746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7D5789AF-9CB4-4933-8A5D-39E63B4A27D4}"/>
              </a:ext>
            </a:extLst>
          </p:cNvPr>
          <p:cNvSpPr txBox="1"/>
          <p:nvPr/>
        </p:nvSpPr>
        <p:spPr>
          <a:xfrm>
            <a:off x="9450406" y="3913962"/>
            <a:ext cx="366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연결된 우산 표시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0B9EEE9E-BDED-4ECE-AC6B-B55DE5D45A87}"/>
              </a:ext>
            </a:extLst>
          </p:cNvPr>
          <p:cNvCxnSpPr/>
          <p:nvPr/>
        </p:nvCxnSpPr>
        <p:spPr>
          <a:xfrm flipH="1">
            <a:off x="2939845" y="4716807"/>
            <a:ext cx="2175307" cy="449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0E0764C0-45A0-45C5-9031-F6B6E3F8B74F}"/>
              </a:ext>
            </a:extLst>
          </p:cNvPr>
          <p:cNvSpPr txBox="1"/>
          <p:nvPr/>
        </p:nvSpPr>
        <p:spPr>
          <a:xfrm>
            <a:off x="1925857" y="5176112"/>
            <a:ext cx="366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우산 별명 표시 및 수정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E46DAD69-0390-4B7E-BABA-E7DC673DE177}"/>
              </a:ext>
            </a:extLst>
          </p:cNvPr>
          <p:cNvCxnSpPr>
            <a:stCxn id="31" idx="1"/>
          </p:cNvCxnSpPr>
          <p:nvPr/>
        </p:nvCxnSpPr>
        <p:spPr>
          <a:xfrm flipH="1">
            <a:off x="3411794" y="2349732"/>
            <a:ext cx="1757195" cy="560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84A56473-2373-4778-9144-4F0F5F4507E7}"/>
              </a:ext>
            </a:extLst>
          </p:cNvPr>
          <p:cNvSpPr txBox="1"/>
          <p:nvPr/>
        </p:nvSpPr>
        <p:spPr>
          <a:xfrm>
            <a:off x="1578094" y="2954239"/>
            <a:ext cx="3664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페어링</a:t>
            </a:r>
            <a:r>
              <a:rPr lang="ko-KR" altLang="en-US" sz="16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</a:t>
            </a:r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할 블루투스 </a:t>
            </a:r>
            <a:r>
              <a:rPr lang="ko-KR" altLang="en-US" sz="16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기기</a:t>
            </a:r>
            <a:r>
              <a:rPr lang="en-US" altLang="ko-KR" sz="16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(</a:t>
            </a:r>
            <a:r>
              <a:rPr lang="ko-KR" altLang="en-US" sz="16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우산</a:t>
            </a:r>
            <a:r>
              <a:rPr lang="en-US" altLang="ko-KR" sz="16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)</a:t>
            </a:r>
          </a:p>
          <a:p>
            <a:pPr algn="ctr"/>
            <a:r>
              <a:rPr lang="ko-KR" altLang="en-US" sz="16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검색 및 연결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A3B27A46-E69A-4686-8D0E-C9BC6DDE7E0B}"/>
              </a:ext>
            </a:extLst>
          </p:cNvPr>
          <p:cNvCxnSpPr/>
          <p:nvPr/>
        </p:nvCxnSpPr>
        <p:spPr>
          <a:xfrm>
            <a:off x="7232452" y="5345389"/>
            <a:ext cx="1626413" cy="435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070A9164-5BAC-478D-8B18-7779338FA83F}"/>
              </a:ext>
            </a:extLst>
          </p:cNvPr>
          <p:cNvSpPr txBox="1"/>
          <p:nvPr/>
        </p:nvSpPr>
        <p:spPr>
          <a:xfrm>
            <a:off x="8303458" y="5775838"/>
            <a:ext cx="366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가시고기L" panose="02020600000000000000" pitchFamily="18" charset="-127"/>
                <a:ea typeface="a가시고기L" panose="02020600000000000000" pitchFamily="18" charset="-127"/>
              </a:rPr>
              <a:t>우산의 최근 위치</a:t>
            </a:r>
          </a:p>
        </p:txBody>
      </p:sp>
    </p:spTree>
    <p:extLst>
      <p:ext uri="{BB962C8B-B14F-4D97-AF65-F5344CB8AC3E}">
        <p14:creationId xmlns:p14="http://schemas.microsoft.com/office/powerpoint/2010/main" val="1244075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295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Application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A699C8A-5378-473E-8CD3-947E776F7A3A}"/>
              </a:ext>
            </a:extLst>
          </p:cNvPr>
          <p:cNvSpPr txBox="1"/>
          <p:nvPr/>
        </p:nvSpPr>
        <p:spPr>
          <a:xfrm>
            <a:off x="3184555" y="505666"/>
            <a:ext cx="589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 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C318550-ACA0-471C-B080-0E063440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33" y="1273334"/>
            <a:ext cx="10586018" cy="5317171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FB2CD5-B635-4941-89F0-D804D2A0E795}"/>
              </a:ext>
            </a:extLst>
          </p:cNvPr>
          <p:cNvSpPr txBox="1"/>
          <p:nvPr/>
        </p:nvSpPr>
        <p:spPr>
          <a:xfrm>
            <a:off x="743676" y="2246821"/>
            <a:ext cx="406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실행화면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9BD990D-BE5E-4E91-9E83-CC21CE692789}"/>
              </a:ext>
            </a:extLst>
          </p:cNvPr>
          <p:cNvCxnSpPr/>
          <p:nvPr/>
        </p:nvCxnSpPr>
        <p:spPr>
          <a:xfrm>
            <a:off x="823876" y="2139620"/>
            <a:ext cx="1103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032D61-6215-479B-B5C4-7B2DBDC0AC77}"/>
              </a:ext>
            </a:extLst>
          </p:cNvPr>
          <p:cNvSpPr txBox="1"/>
          <p:nvPr/>
        </p:nvSpPr>
        <p:spPr>
          <a:xfrm>
            <a:off x="5890229" y="1891687"/>
            <a:ext cx="130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도시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DD5E56A-B173-40BD-8A25-7D379AAD2DE0}"/>
              </a:ext>
            </a:extLst>
          </p:cNvPr>
          <p:cNvSpPr txBox="1"/>
          <p:nvPr/>
        </p:nvSpPr>
        <p:spPr>
          <a:xfrm>
            <a:off x="7816946" y="1628031"/>
            <a:ext cx="491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Latest Location</a:t>
            </a:r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클릭 후 화면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A80D982C-E592-4342-9729-531274828905}"/>
              </a:ext>
            </a:extLst>
          </p:cNvPr>
          <p:cNvCxnSpPr/>
          <p:nvPr/>
        </p:nvCxnSpPr>
        <p:spPr>
          <a:xfrm>
            <a:off x="9113423" y="2110976"/>
            <a:ext cx="1504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53AB96C-C7B5-4719-8203-AA400BA40057}"/>
              </a:ext>
            </a:extLst>
          </p:cNvPr>
          <p:cNvSpPr/>
          <p:nvPr/>
        </p:nvSpPr>
        <p:spPr>
          <a:xfrm>
            <a:off x="5008303" y="1858864"/>
            <a:ext cx="2510406" cy="37908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7BF07BD7-EF75-4151-9C37-F61570D08133}"/>
              </a:ext>
            </a:extLst>
          </p:cNvPr>
          <p:cNvSpPr txBox="1"/>
          <p:nvPr/>
        </p:nvSpPr>
        <p:spPr>
          <a:xfrm>
            <a:off x="5643087" y="1902005"/>
            <a:ext cx="1322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Latest Location</a:t>
            </a:r>
            <a:endParaRPr lang="ko-KR" altLang="en-US" sz="1200">
              <a:solidFill>
                <a:schemeClr val="bg1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9C958735-8679-43DF-8C17-646011243798}"/>
              </a:ext>
            </a:extLst>
          </p:cNvPr>
          <p:cNvGrpSpPr/>
          <p:nvPr/>
        </p:nvGrpSpPr>
        <p:grpSpPr>
          <a:xfrm rot="10800000">
            <a:off x="5109995" y="1975973"/>
            <a:ext cx="157316" cy="180719"/>
            <a:chOff x="6930019" y="1880504"/>
            <a:chExt cx="157316" cy="180719"/>
          </a:xfrm>
        </p:grpSpPr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E8710667-94AB-43E3-96A5-9C5E73B0E781}"/>
                </a:ext>
              </a:extLst>
            </p:cNvPr>
            <p:cNvSpPr/>
            <p:nvPr/>
          </p:nvSpPr>
          <p:spPr>
            <a:xfrm rot="2848645">
              <a:off x="6937090" y="1941162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09F6CC53-A8DF-449F-A6E2-97E96DA64C03}"/>
                </a:ext>
              </a:extLst>
            </p:cNvPr>
            <p:cNvSpPr/>
            <p:nvPr/>
          </p:nvSpPr>
          <p:spPr>
            <a:xfrm rot="19252075">
              <a:off x="6930019" y="2025223"/>
              <a:ext cx="157316" cy="36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CC69C5E-EDE3-42D0-A048-7CB556F3A477}"/>
              </a:ext>
            </a:extLst>
          </p:cNvPr>
          <p:cNvSpPr/>
          <p:nvPr/>
        </p:nvSpPr>
        <p:spPr>
          <a:xfrm>
            <a:off x="5008302" y="2237196"/>
            <a:ext cx="2510405" cy="220967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="" xmlns:a16="http://schemas.microsoft.com/office/drawing/2014/main" id="{20BEC0BD-A823-4C7F-BDE2-3B4873CDC4E4}"/>
              </a:ext>
            </a:extLst>
          </p:cNvPr>
          <p:cNvSpPr/>
          <p:nvPr/>
        </p:nvSpPr>
        <p:spPr>
          <a:xfrm>
            <a:off x="5913786" y="4178268"/>
            <a:ext cx="699436" cy="45238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B0F40C9-6706-4F62-A16C-FFA851187654}"/>
              </a:ext>
            </a:extLst>
          </p:cNvPr>
          <p:cNvSpPr/>
          <p:nvPr/>
        </p:nvSpPr>
        <p:spPr>
          <a:xfrm>
            <a:off x="5008300" y="4446872"/>
            <a:ext cx="2510405" cy="120287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3C5FBBBC-669A-4E0D-8946-B32CCA7F7F6B}"/>
              </a:ext>
            </a:extLst>
          </p:cNvPr>
          <p:cNvSpPr txBox="1"/>
          <p:nvPr/>
        </p:nvSpPr>
        <p:spPr>
          <a:xfrm>
            <a:off x="5027546" y="4450874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rPr>
              <a:t>Latest Location</a:t>
            </a:r>
            <a:endParaRPr lang="ko-KR" altLang="en-US" sz="1100">
              <a:solidFill>
                <a:schemeClr val="bg1"/>
              </a:solidFill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385585D-3835-4C1C-A676-99BA8DD10E2E}"/>
              </a:ext>
            </a:extLst>
          </p:cNvPr>
          <p:cNvSpPr txBox="1"/>
          <p:nvPr/>
        </p:nvSpPr>
        <p:spPr>
          <a:xfrm>
            <a:off x="5346831" y="4757429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웅태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5AAF02C-5753-4F63-91F3-391ACE7A2E7D}"/>
              </a:ext>
            </a:extLst>
          </p:cNvPr>
          <p:cNvSpPr txBox="1"/>
          <p:nvPr/>
        </p:nvSpPr>
        <p:spPr>
          <a:xfrm>
            <a:off x="2575838" y="38597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1252FE5-A15C-4A83-8351-CB5EC13F3F1D}"/>
              </a:ext>
            </a:extLst>
          </p:cNvPr>
          <p:cNvGrpSpPr/>
          <p:nvPr/>
        </p:nvGrpSpPr>
        <p:grpSpPr>
          <a:xfrm>
            <a:off x="5332762" y="5034428"/>
            <a:ext cx="2033882" cy="494931"/>
            <a:chOff x="5307658" y="5044821"/>
            <a:chExt cx="2033882" cy="494931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8E34DA3C-0C47-46EE-8E88-6A0A9A150C14}"/>
                </a:ext>
              </a:extLst>
            </p:cNvPr>
            <p:cNvSpPr txBox="1"/>
            <p:nvPr/>
          </p:nvSpPr>
          <p:spPr>
            <a:xfrm>
              <a:off x="5307658" y="5044821"/>
              <a:ext cx="16770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&lt;37.341762, 126.731576&gt;</a:t>
              </a:r>
              <a:endParaRPr lang="ko-KR" altLang="en-US" sz="105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7AEF0AE9-1983-4621-817C-BFE48A087D2E}"/>
                </a:ext>
              </a:extLst>
            </p:cNvPr>
            <p:cNvSpPr txBox="1"/>
            <p:nvPr/>
          </p:nvSpPr>
          <p:spPr>
            <a:xfrm>
              <a:off x="5318229" y="5285836"/>
              <a:ext cx="20233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2018-02-18 12:57:07 , GMT+9</a:t>
              </a:r>
              <a:endParaRPr lang="ko-KR" altLang="en-US" sz="105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F39AFBF0-C25B-436B-B869-0D1D5BA9F20F}"/>
              </a:ext>
            </a:extLst>
          </p:cNvPr>
          <p:cNvSpPr txBox="1"/>
          <p:nvPr/>
        </p:nvSpPr>
        <p:spPr>
          <a:xfrm>
            <a:off x="7833007" y="2704660"/>
            <a:ext cx="53340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우산의 </a:t>
            </a:r>
            <a:r>
              <a:rPr lang="en-US" altLang="ko-KR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‘</a:t>
            </a:r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최근 위치</a:t>
            </a:r>
            <a:r>
              <a:rPr lang="en-US" altLang="ko-KR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’</a:t>
            </a:r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화면</a:t>
            </a:r>
            <a:endParaRPr lang="en-US" altLang="ko-KR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5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>
                <a:latin typeface="a가시고기L" panose="02020600000000000000" pitchFamily="18" charset="-127"/>
                <a:ea typeface="a가시고기L" panose="02020600000000000000" pitchFamily="18" charset="-127"/>
              </a:rPr>
              <a:t>블루투스</a:t>
            </a:r>
            <a:r>
              <a:rPr lang="en-US" altLang="ko-KR">
                <a:latin typeface="a가시고기L" panose="02020600000000000000" pitchFamily="18" charset="-127"/>
                <a:ea typeface="a가시고기L" panose="02020600000000000000" pitchFamily="18" charset="-127"/>
              </a:rPr>
              <a:t> </a:t>
            </a:r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연결이 끊기기 전의</a:t>
            </a:r>
            <a:endParaRPr lang="en-US" altLang="ko-KR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5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u="sng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마지막 위도</a:t>
            </a:r>
            <a:r>
              <a:rPr lang="en-US" altLang="ko-KR" u="sng">
                <a:latin typeface="a가시고기L" panose="02020600000000000000" pitchFamily="18" charset="-127"/>
                <a:ea typeface="a가시고기L" panose="02020600000000000000" pitchFamily="18" charset="-127"/>
              </a:rPr>
              <a:t>/</a:t>
            </a:r>
            <a:r>
              <a:rPr lang="ko-KR" altLang="en-US" u="sng">
                <a:latin typeface="a가시고기L" panose="02020600000000000000" pitchFamily="18" charset="-127"/>
                <a:ea typeface="a가시고기L" panose="02020600000000000000" pitchFamily="18" charset="-127"/>
              </a:rPr>
              <a:t>경도를 </a:t>
            </a:r>
            <a:r>
              <a:rPr lang="ko-KR" altLang="en-US" u="sng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표시</a:t>
            </a:r>
            <a:r>
              <a:rPr lang="ko-KR" altLang="en-US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함으로서</a:t>
            </a:r>
            <a:endParaRPr lang="en-US" altLang="ko-KR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사용자가 우산의 위치를 대략적으로</a:t>
            </a:r>
            <a:endParaRPr lang="en-US" altLang="ko-KR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5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기억하고</a:t>
            </a:r>
            <a:r>
              <a:rPr lang="en-US" altLang="ko-KR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</a:t>
            </a:r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찾을 수 있게 도와준다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0C7543A3-B95C-48E5-BE60-9D3E342AF7B7}"/>
              </a:ext>
            </a:extLst>
          </p:cNvPr>
          <p:cNvCxnSpPr>
            <a:cxnSpLocks/>
          </p:cNvCxnSpPr>
          <p:nvPr/>
        </p:nvCxnSpPr>
        <p:spPr>
          <a:xfrm>
            <a:off x="6497742" y="3182027"/>
            <a:ext cx="1335265" cy="749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 descr="표식">
            <a:extLst>
              <a:ext uri="{FF2B5EF4-FFF2-40B4-BE49-F238E27FC236}">
                <a16:creationId xmlns="" xmlns:a16="http://schemas.microsoft.com/office/drawing/2014/main" id="{31DEBE2E-9B70-460C-BF46-AE36668B07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4642" y="2875897"/>
            <a:ext cx="473800" cy="4738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43DE65-1BDF-462D-9F64-F16F9B8F4B80}"/>
              </a:ext>
            </a:extLst>
          </p:cNvPr>
          <p:cNvSpPr/>
          <p:nvPr/>
        </p:nvSpPr>
        <p:spPr>
          <a:xfrm>
            <a:off x="6320151" y="2948089"/>
            <a:ext cx="198333" cy="19901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E496EFE7-C1BF-4C61-843B-1E7F1389F10A}"/>
              </a:ext>
            </a:extLst>
          </p:cNvPr>
          <p:cNvGrpSpPr/>
          <p:nvPr/>
        </p:nvGrpSpPr>
        <p:grpSpPr>
          <a:xfrm>
            <a:off x="2571767" y="1589779"/>
            <a:ext cx="2028106" cy="836234"/>
            <a:chOff x="1284732" y="3368469"/>
            <a:chExt cx="2028106" cy="836234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6A297D37-F5C0-4F8A-B601-A751DC266950}"/>
                </a:ext>
              </a:extLst>
            </p:cNvPr>
            <p:cNvSpPr txBox="1"/>
            <p:nvPr/>
          </p:nvSpPr>
          <p:spPr>
            <a:xfrm>
              <a:off x="1365674" y="3595232"/>
              <a:ext cx="1931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분실방지 기능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A8FD5788-BCCE-48AF-AE12-3FDDE8B0C6BF}"/>
                </a:ext>
              </a:extLst>
            </p:cNvPr>
            <p:cNvSpPr/>
            <p:nvPr/>
          </p:nvSpPr>
          <p:spPr>
            <a:xfrm>
              <a:off x="1284732" y="3368469"/>
              <a:ext cx="2028106" cy="836234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9967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295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Application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A699C8A-5378-473E-8CD3-947E776F7A3A}"/>
              </a:ext>
            </a:extLst>
          </p:cNvPr>
          <p:cNvSpPr txBox="1"/>
          <p:nvPr/>
        </p:nvSpPr>
        <p:spPr>
          <a:xfrm>
            <a:off x="3184555" y="505666"/>
            <a:ext cx="589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 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C318550-ACA0-471C-B080-0E063440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61" y="1296034"/>
            <a:ext cx="10586018" cy="5317171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FB2CD5-B635-4941-89F0-D804D2A0E795}"/>
              </a:ext>
            </a:extLst>
          </p:cNvPr>
          <p:cNvSpPr txBox="1"/>
          <p:nvPr/>
        </p:nvSpPr>
        <p:spPr>
          <a:xfrm>
            <a:off x="743676" y="2246821"/>
            <a:ext cx="406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실행화면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9BD990D-BE5E-4E91-9E83-CC21CE692789}"/>
              </a:ext>
            </a:extLst>
          </p:cNvPr>
          <p:cNvCxnSpPr/>
          <p:nvPr/>
        </p:nvCxnSpPr>
        <p:spPr>
          <a:xfrm>
            <a:off x="823876" y="2139620"/>
            <a:ext cx="1103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032D61-6215-479B-B5C4-7B2DBDC0AC77}"/>
              </a:ext>
            </a:extLst>
          </p:cNvPr>
          <p:cNvSpPr txBox="1"/>
          <p:nvPr/>
        </p:nvSpPr>
        <p:spPr>
          <a:xfrm>
            <a:off x="5890229" y="1891687"/>
            <a:ext cx="130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도시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DD5E56A-B173-40BD-8A25-7D379AAD2DE0}"/>
              </a:ext>
            </a:extLst>
          </p:cNvPr>
          <p:cNvSpPr txBox="1"/>
          <p:nvPr/>
        </p:nvSpPr>
        <p:spPr>
          <a:xfrm>
            <a:off x="7925701" y="1619601"/>
            <a:ext cx="4100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우산과의 연결이 끊겼을 때 화면 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A80D982C-E592-4342-9729-531274828905}"/>
              </a:ext>
            </a:extLst>
          </p:cNvPr>
          <p:cNvCxnSpPr/>
          <p:nvPr/>
        </p:nvCxnSpPr>
        <p:spPr>
          <a:xfrm>
            <a:off x="9113423" y="2110976"/>
            <a:ext cx="1504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9F1F468-9529-4B86-92F0-80E18E95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90" y="1825743"/>
            <a:ext cx="2521169" cy="387369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38F2AEEB-E60B-4CBF-A356-5138838C3CFE}"/>
              </a:ext>
            </a:extLst>
          </p:cNvPr>
          <p:cNvSpPr/>
          <p:nvPr/>
        </p:nvSpPr>
        <p:spPr>
          <a:xfrm>
            <a:off x="5252270" y="3690610"/>
            <a:ext cx="2130560" cy="3444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3AA09D1F-F3AC-440D-8E82-2EDB89B99EEB}"/>
              </a:ext>
            </a:extLst>
          </p:cNvPr>
          <p:cNvGrpSpPr/>
          <p:nvPr/>
        </p:nvGrpSpPr>
        <p:grpSpPr>
          <a:xfrm>
            <a:off x="5249394" y="2842122"/>
            <a:ext cx="4392668" cy="1192983"/>
            <a:chOff x="5249394" y="2842122"/>
            <a:chExt cx="4392668" cy="1192983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46C3DC1-6C1A-42A4-9DD3-E7E10B99C99C}"/>
                </a:ext>
              </a:extLst>
            </p:cNvPr>
            <p:cNvSpPr/>
            <p:nvPr/>
          </p:nvSpPr>
          <p:spPr>
            <a:xfrm>
              <a:off x="5249394" y="2842122"/>
              <a:ext cx="2130560" cy="11929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7E2501-A01C-41AE-8B61-583DDEB7D06C}"/>
                </a:ext>
              </a:extLst>
            </p:cNvPr>
            <p:cNvSpPr txBox="1"/>
            <p:nvPr/>
          </p:nvSpPr>
          <p:spPr>
            <a:xfrm>
              <a:off x="5427581" y="2916725"/>
              <a:ext cx="4100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블루투스 </a:t>
              </a:r>
              <a:r>
                <a:rPr lang="ko-KR" altLang="en-US" sz="1200" dirty="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연결이 끊겼습니다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88E9CB96-404F-46D9-BDB1-4C8181B05E76}"/>
                </a:ext>
              </a:extLst>
            </p:cNvPr>
            <p:cNvSpPr txBox="1"/>
            <p:nvPr/>
          </p:nvSpPr>
          <p:spPr>
            <a:xfrm>
              <a:off x="5542010" y="3311554"/>
              <a:ext cx="41000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우산을 분실 하셨습니까</a:t>
              </a:r>
              <a:r>
                <a:rPr lang="en-US" altLang="ko-KR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?</a:t>
              </a:r>
              <a:endParaRPr lang="ko-KR" altLang="en-US" sz="11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7A4B48DE-8BB9-4053-A01B-CC72C511FC85}"/>
                </a:ext>
              </a:extLst>
            </p:cNvPr>
            <p:cNvSpPr/>
            <p:nvPr/>
          </p:nvSpPr>
          <p:spPr>
            <a:xfrm>
              <a:off x="5296193" y="3726001"/>
              <a:ext cx="975566" cy="2672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4D5C4CBC-CACC-4611-989D-3CC69444DCB5}"/>
                </a:ext>
              </a:extLst>
            </p:cNvPr>
            <p:cNvSpPr/>
            <p:nvPr/>
          </p:nvSpPr>
          <p:spPr>
            <a:xfrm>
              <a:off x="6347959" y="3727530"/>
              <a:ext cx="975566" cy="2672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C3D6608A-BCE9-44DF-8EC3-3B71956CFF81}"/>
                </a:ext>
              </a:extLst>
            </p:cNvPr>
            <p:cNvSpPr txBox="1"/>
            <p:nvPr/>
          </p:nvSpPr>
          <p:spPr>
            <a:xfrm>
              <a:off x="5622393" y="3707388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+mj-lt"/>
                  <a:ea typeface="a가시고기L" panose="02020600000000000000" pitchFamily="18" charset="-127"/>
                </a:rPr>
                <a:t>예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D900F810-BD4E-4D9D-AF53-480E50B5E6AB}"/>
                </a:ext>
              </a:extLst>
            </p:cNvPr>
            <p:cNvSpPr txBox="1"/>
            <p:nvPr/>
          </p:nvSpPr>
          <p:spPr>
            <a:xfrm>
              <a:off x="6546581" y="3708786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+mj-lt"/>
                  <a:ea typeface="a가시고기L" panose="02020600000000000000" pitchFamily="18" charset="-127"/>
                </a:rPr>
                <a:t>아니오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ED5DE3C4-7D04-4137-8254-727A21315AA5}"/>
              </a:ext>
            </a:extLst>
          </p:cNvPr>
          <p:cNvSpPr txBox="1"/>
          <p:nvPr/>
        </p:nvSpPr>
        <p:spPr>
          <a:xfrm>
            <a:off x="8163201" y="2392533"/>
            <a:ext cx="38786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블루투스 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연결이 끊겼다는</a:t>
            </a:r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팝업 메시지와 함께</a:t>
            </a:r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우산 분실여부를 사용자에게</a:t>
            </a:r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물어보고 </a:t>
            </a:r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‘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예＇클릭 시</a:t>
            </a:r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기본정보 </a:t>
            </a:r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DB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테이블의 </a:t>
            </a:r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STATE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를</a:t>
            </a:r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0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으로 </a:t>
            </a:r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UPDATE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하고</a:t>
            </a:r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마지막 </a:t>
            </a:r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GPS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위치</a:t>
            </a:r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(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경도</a:t>
            </a:r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/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위도</a:t>
            </a:r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)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를</a:t>
            </a:r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분실</a:t>
            </a:r>
            <a:r>
              <a:rPr lang="en-US" altLang="ko-KR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DB</a:t>
            </a:r>
            <a:r>
              <a:rPr lang="ko-KR" altLang="en-US" sz="20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에 저장</a:t>
            </a:r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CC413D1B-3AF5-49F9-9422-37A9461E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96" y="4501452"/>
            <a:ext cx="4244830" cy="13391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A4EFEBC6-6C92-4C55-AC20-D8967C707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4" y="2929989"/>
            <a:ext cx="4204226" cy="9451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E3441B1-2D6D-4355-B949-70735A943AA4}"/>
              </a:ext>
            </a:extLst>
          </p:cNvPr>
          <p:cNvSpPr/>
          <p:nvPr/>
        </p:nvSpPr>
        <p:spPr>
          <a:xfrm>
            <a:off x="4314548" y="2916725"/>
            <a:ext cx="472682" cy="958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AB405B15-31CA-454C-8C7C-7C13629B6C81}"/>
              </a:ext>
            </a:extLst>
          </p:cNvPr>
          <p:cNvGrpSpPr/>
          <p:nvPr/>
        </p:nvGrpSpPr>
        <p:grpSpPr>
          <a:xfrm>
            <a:off x="2571767" y="1589779"/>
            <a:ext cx="2028106" cy="836234"/>
            <a:chOff x="1284732" y="3368469"/>
            <a:chExt cx="2028106" cy="836234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201A1A31-AD52-4CDF-B966-2ED22D3C6D2A}"/>
                </a:ext>
              </a:extLst>
            </p:cNvPr>
            <p:cNvSpPr txBox="1"/>
            <p:nvPr/>
          </p:nvSpPr>
          <p:spPr>
            <a:xfrm>
              <a:off x="1365674" y="3595232"/>
              <a:ext cx="1931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분실방지 기능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="" xmlns:a16="http://schemas.microsoft.com/office/drawing/2014/main" id="{B39487D8-5801-4F13-9852-6C383629C19B}"/>
                </a:ext>
              </a:extLst>
            </p:cNvPr>
            <p:cNvSpPr/>
            <p:nvPr/>
          </p:nvSpPr>
          <p:spPr>
            <a:xfrm>
              <a:off x="1284732" y="3368469"/>
              <a:ext cx="2028106" cy="836234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8832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295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Application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A699C8A-5378-473E-8CD3-947E776F7A3A}"/>
              </a:ext>
            </a:extLst>
          </p:cNvPr>
          <p:cNvSpPr txBox="1"/>
          <p:nvPr/>
        </p:nvSpPr>
        <p:spPr>
          <a:xfrm>
            <a:off x="3184555" y="505666"/>
            <a:ext cx="589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 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C318550-ACA0-471C-B080-0E063440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65" y="1255376"/>
            <a:ext cx="10586018" cy="5317171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FB2CD5-B635-4941-89F0-D804D2A0E795}"/>
              </a:ext>
            </a:extLst>
          </p:cNvPr>
          <p:cNvSpPr txBox="1"/>
          <p:nvPr/>
        </p:nvSpPr>
        <p:spPr>
          <a:xfrm>
            <a:off x="743676" y="2246821"/>
            <a:ext cx="406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실행화면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A9BD990D-BE5E-4E91-9E83-CC21CE692789}"/>
              </a:ext>
            </a:extLst>
          </p:cNvPr>
          <p:cNvCxnSpPr/>
          <p:nvPr/>
        </p:nvCxnSpPr>
        <p:spPr>
          <a:xfrm>
            <a:off x="823876" y="2139620"/>
            <a:ext cx="11032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0032D61-6215-479B-B5C4-7B2DBDC0AC77}"/>
              </a:ext>
            </a:extLst>
          </p:cNvPr>
          <p:cNvSpPr txBox="1"/>
          <p:nvPr/>
        </p:nvSpPr>
        <p:spPr>
          <a:xfrm>
            <a:off x="5890229" y="1891687"/>
            <a:ext cx="130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도시 추가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DD5E56A-B173-40BD-8A25-7D379AAD2DE0}"/>
              </a:ext>
            </a:extLst>
          </p:cNvPr>
          <p:cNvSpPr txBox="1"/>
          <p:nvPr/>
        </p:nvSpPr>
        <p:spPr>
          <a:xfrm>
            <a:off x="7824951" y="1594910"/>
            <a:ext cx="474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분실했던 장소 근처 도달 시 화면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A80D982C-E592-4342-9729-531274828905}"/>
              </a:ext>
            </a:extLst>
          </p:cNvPr>
          <p:cNvCxnSpPr/>
          <p:nvPr/>
        </p:nvCxnSpPr>
        <p:spPr>
          <a:xfrm>
            <a:off x="9113423" y="2110976"/>
            <a:ext cx="15043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9F1F468-9529-4B86-92F0-80E18E95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90" y="1825743"/>
            <a:ext cx="2521169" cy="38736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3D6608A-BCE9-44DF-8EC3-3B71956CFF81}"/>
              </a:ext>
            </a:extLst>
          </p:cNvPr>
          <p:cNvSpPr txBox="1"/>
          <p:nvPr/>
        </p:nvSpPr>
        <p:spPr>
          <a:xfrm>
            <a:off x="5622393" y="370738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+mj-lt"/>
                <a:ea typeface="a가시고기L" panose="02020600000000000000" pitchFamily="18" charset="-127"/>
              </a:rPr>
              <a:t>예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ED5DE3C4-7D04-4137-8254-727A21315AA5}"/>
              </a:ext>
            </a:extLst>
          </p:cNvPr>
          <p:cNvSpPr txBox="1"/>
          <p:nvPr/>
        </p:nvSpPr>
        <p:spPr>
          <a:xfrm>
            <a:off x="7972293" y="2346894"/>
            <a:ext cx="38786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분실</a:t>
            </a:r>
            <a:r>
              <a:rPr lang="en-US" altLang="ko-KR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DB</a:t>
            </a:r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에 저장되어있는 경도</a:t>
            </a:r>
            <a:r>
              <a:rPr lang="en-US" altLang="ko-KR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/</a:t>
            </a:r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위도를</a:t>
            </a:r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5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현재의 경도</a:t>
            </a:r>
            <a:r>
              <a:rPr lang="en-US" altLang="ko-KR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/</a:t>
            </a:r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위도와</a:t>
            </a:r>
            <a:r>
              <a:rPr lang="en-US" altLang="ko-KR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 </a:t>
            </a:r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실시간으로 비교</a:t>
            </a:r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분실 </a:t>
            </a:r>
            <a:r>
              <a:rPr lang="en-US" altLang="ko-KR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GPS</a:t>
            </a:r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범위 내</a:t>
            </a:r>
            <a:r>
              <a:rPr lang="en-US" altLang="ko-KR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 </a:t>
            </a:r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도달 시</a:t>
            </a:r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5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r>
              <a:rPr lang="ko-KR" altLang="en-US" sz="2000">
                <a:latin typeface="a가시고기L" panose="02020600000000000000" pitchFamily="18" charset="-127"/>
                <a:ea typeface="a가시고기L" panose="02020600000000000000" pitchFamily="18" charset="-127"/>
              </a:rPr>
              <a:t>사용자에게 분실 주의 메시지 팝업</a:t>
            </a:r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endParaRPr lang="en-US" altLang="ko-KR" sz="200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B27B7A3-8D1A-45E5-B893-75D5A252D6E9}"/>
              </a:ext>
            </a:extLst>
          </p:cNvPr>
          <p:cNvCxnSpPr/>
          <p:nvPr/>
        </p:nvCxnSpPr>
        <p:spPr>
          <a:xfrm>
            <a:off x="5049977" y="3762592"/>
            <a:ext cx="25211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49A67D85-B2AB-4E53-B8B5-B9D34102A309}"/>
              </a:ext>
            </a:extLst>
          </p:cNvPr>
          <p:cNvGrpSpPr/>
          <p:nvPr/>
        </p:nvGrpSpPr>
        <p:grpSpPr>
          <a:xfrm>
            <a:off x="5054089" y="3050623"/>
            <a:ext cx="4318059" cy="923330"/>
            <a:chOff x="5054089" y="2832509"/>
            <a:chExt cx="4318059" cy="923330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46C3DC1-6C1A-42A4-9DD3-E7E10B99C99C}"/>
                </a:ext>
              </a:extLst>
            </p:cNvPr>
            <p:cNvSpPr/>
            <p:nvPr/>
          </p:nvSpPr>
          <p:spPr>
            <a:xfrm>
              <a:off x="5054089" y="2832509"/>
              <a:ext cx="2521169" cy="9233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DF74B71B-5733-48AA-AF62-46D288AF7B52}"/>
                </a:ext>
              </a:extLst>
            </p:cNvPr>
            <p:cNvGrpSpPr/>
            <p:nvPr/>
          </p:nvGrpSpPr>
          <p:grpSpPr>
            <a:xfrm>
              <a:off x="5181972" y="3029338"/>
              <a:ext cx="4190176" cy="484748"/>
              <a:chOff x="5181972" y="3029338"/>
              <a:chExt cx="4190176" cy="484748"/>
            </a:xfrm>
          </p:grpSpPr>
          <p:pic>
            <p:nvPicPr>
              <p:cNvPr id="18" name="그래픽 17" descr="정보">
                <a:extLst>
                  <a:ext uri="{FF2B5EF4-FFF2-40B4-BE49-F238E27FC236}">
                    <a16:creationId xmlns="" xmlns:a16="http://schemas.microsoft.com/office/drawing/2014/main" id="{F4831C15-A109-4059-8F87-5E5FEE2A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81972" y="3111743"/>
                <a:ext cx="250106" cy="25010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DDF7AE7B-D53A-4907-AB75-D9A8EFBF6C2C}"/>
                  </a:ext>
                </a:extLst>
              </p:cNvPr>
              <p:cNvSpPr txBox="1"/>
              <p:nvPr/>
            </p:nvSpPr>
            <p:spPr>
              <a:xfrm>
                <a:off x="5431091" y="3029338"/>
                <a:ext cx="3941057" cy="484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solidFill>
                      <a:schemeClr val="bg1"/>
                    </a:solidFill>
                  </a:rPr>
                  <a:t>주의하세요</a:t>
                </a:r>
                <a:endParaRPr lang="en-US" altLang="ko-KR" sz="1050">
                  <a:solidFill>
                    <a:schemeClr val="bg1"/>
                  </a:solidFill>
                </a:endParaRPr>
              </a:p>
              <a:p>
                <a:endParaRPr lang="en-US" altLang="ko-KR" sz="400">
                  <a:solidFill>
                    <a:schemeClr val="bg1"/>
                  </a:solidFill>
                </a:endParaRPr>
              </a:p>
              <a:p>
                <a:r>
                  <a:rPr lang="ko-KR" altLang="en-US" sz="1050">
                    <a:solidFill>
                      <a:schemeClr val="bg1"/>
                    </a:solidFill>
                  </a:rPr>
                  <a:t>우산을 분실했었던 곳 입니다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.</a:t>
                </a:r>
                <a:endParaRPr lang="ko-KR" altLang="en-US" sz="10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3BF64FB9-19A9-4D7E-BD25-2FF31EC1BBE2}"/>
              </a:ext>
            </a:extLst>
          </p:cNvPr>
          <p:cNvGrpSpPr/>
          <p:nvPr/>
        </p:nvGrpSpPr>
        <p:grpSpPr>
          <a:xfrm>
            <a:off x="7325355" y="3155678"/>
            <a:ext cx="171865" cy="173855"/>
            <a:chOff x="3292788" y="3247452"/>
            <a:chExt cx="171865" cy="173855"/>
          </a:xfrm>
        </p:grpSpPr>
        <p:cxnSp>
          <p:nvCxnSpPr>
            <p:cNvPr id="67" name="직선 연결선 66">
              <a:extLst>
                <a:ext uri="{FF2B5EF4-FFF2-40B4-BE49-F238E27FC236}">
                  <a16:creationId xmlns="" xmlns:a16="http://schemas.microsoft.com/office/drawing/2014/main" id="{D3BE7672-53BB-44F4-8CEF-6DE734663D45}"/>
                </a:ext>
              </a:extLst>
            </p:cNvPr>
            <p:cNvCxnSpPr/>
            <p:nvPr/>
          </p:nvCxnSpPr>
          <p:spPr>
            <a:xfrm>
              <a:off x="3313651" y="3247452"/>
              <a:ext cx="151002" cy="173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CE192F2A-75DD-4A90-9CB6-E3393CF73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788" y="3247454"/>
              <a:ext cx="171865" cy="1678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8FF3A117-CDD9-467E-B0B1-504D0E6F7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96" y="4501452"/>
            <a:ext cx="4244830" cy="13391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C185C0C5-5895-4922-89A2-52F7EECC2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4" y="2929989"/>
            <a:ext cx="4204226" cy="94511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9E35CCE-8B0E-4639-9A19-3B9D08FB9EC1}"/>
              </a:ext>
            </a:extLst>
          </p:cNvPr>
          <p:cNvSpPr/>
          <p:nvPr/>
        </p:nvSpPr>
        <p:spPr>
          <a:xfrm>
            <a:off x="1836953" y="3155678"/>
            <a:ext cx="1272250" cy="719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36703DBB-754A-4713-8901-0F381F1AA432}"/>
              </a:ext>
            </a:extLst>
          </p:cNvPr>
          <p:cNvSpPr/>
          <p:nvPr/>
        </p:nvSpPr>
        <p:spPr>
          <a:xfrm>
            <a:off x="2883143" y="4683925"/>
            <a:ext cx="1883804" cy="10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242F0BE8-702E-4A32-BFA3-2CF414212D4E}"/>
              </a:ext>
            </a:extLst>
          </p:cNvPr>
          <p:cNvGrpSpPr/>
          <p:nvPr/>
        </p:nvGrpSpPr>
        <p:grpSpPr>
          <a:xfrm>
            <a:off x="2571767" y="1589779"/>
            <a:ext cx="2028106" cy="836234"/>
            <a:chOff x="1284732" y="3368469"/>
            <a:chExt cx="2028106" cy="836234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DA92C6E4-15B5-410D-99F8-4A867428B300}"/>
                </a:ext>
              </a:extLst>
            </p:cNvPr>
            <p:cNvSpPr txBox="1"/>
            <p:nvPr/>
          </p:nvSpPr>
          <p:spPr>
            <a:xfrm>
              <a:off x="1365674" y="3595232"/>
              <a:ext cx="1931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분실방지 기능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="" xmlns:a16="http://schemas.microsoft.com/office/drawing/2014/main" id="{8513D299-666D-4EC4-B6CD-4A2D3B20A934}"/>
                </a:ext>
              </a:extLst>
            </p:cNvPr>
            <p:cNvSpPr/>
            <p:nvPr/>
          </p:nvSpPr>
          <p:spPr>
            <a:xfrm>
              <a:off x="1284732" y="3368469"/>
              <a:ext cx="2028106" cy="836234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9499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275F68-2138-4F86-B312-5E4F8F1D5B5E}"/>
              </a:ext>
            </a:extLst>
          </p:cNvPr>
          <p:cNvSpPr txBox="1"/>
          <p:nvPr/>
        </p:nvSpPr>
        <p:spPr>
          <a:xfrm>
            <a:off x="1362074" y="1495425"/>
            <a:ext cx="3455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안드로이드 </a:t>
            </a:r>
            <a:r>
              <a:rPr lang="en-US" altLang="ko-KR" sz="2400" b="1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App</a:t>
            </a:r>
            <a:endParaRPr lang="ko-KR" altLang="en-US" sz="2400" b="1" dirty="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7E5B81E-43CD-4E08-BCA6-49568ED17357}"/>
              </a:ext>
            </a:extLst>
          </p:cNvPr>
          <p:cNvSpPr txBox="1"/>
          <p:nvPr/>
        </p:nvSpPr>
        <p:spPr>
          <a:xfrm>
            <a:off x="1357312" y="2121601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기능</a:t>
            </a:r>
            <a:endParaRPr lang="en-US" altLang="ko-KR" sz="2000" b="1" dirty="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F233833-3E3A-44BE-A57B-565B0B0F9C7D}"/>
              </a:ext>
            </a:extLst>
          </p:cNvPr>
          <p:cNvSpPr txBox="1"/>
          <p:nvPr/>
        </p:nvSpPr>
        <p:spPr>
          <a:xfrm>
            <a:off x="1645180" y="2520744"/>
            <a:ext cx="6517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a가시고기M" panose="02020600000000000000" pitchFamily="18" charset="-127"/>
                <a:ea typeface="a가시고기M" panose="02020600000000000000" pitchFamily="18" charset="-127"/>
              </a:rPr>
              <a:t>- </a:t>
            </a:r>
            <a:r>
              <a:rPr lang="ko-KR" altLang="en-US" sz="2000">
                <a:latin typeface="a가시고기M" panose="02020600000000000000" pitchFamily="18" charset="-127"/>
                <a:ea typeface="a가시고기M" panose="02020600000000000000" pitchFamily="18" charset="-127"/>
              </a:rPr>
              <a:t>아두이노의 데이터 직접적으로 송수신</a:t>
            </a:r>
            <a:endParaRPr lang="en-US" altLang="ko-KR" sz="2000" dirty="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E3999B3-2C70-4E15-A0CF-7EF2A933C439}"/>
              </a:ext>
            </a:extLst>
          </p:cNvPr>
          <p:cNvSpPr txBox="1"/>
          <p:nvPr/>
        </p:nvSpPr>
        <p:spPr>
          <a:xfrm>
            <a:off x="1645180" y="2893184"/>
            <a:ext cx="625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- </a:t>
            </a:r>
            <a:r>
              <a:rPr lang="ko-KR" altLang="en-US" sz="2000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필요한 데이터를 요청하여 시각적으로 화면에 표시</a:t>
            </a:r>
            <a:endParaRPr lang="en-US" altLang="ko-KR" sz="2000" dirty="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4717D90-BD05-450C-9395-4E36A569948C}"/>
              </a:ext>
            </a:extLst>
          </p:cNvPr>
          <p:cNvSpPr txBox="1"/>
          <p:nvPr/>
        </p:nvSpPr>
        <p:spPr>
          <a:xfrm>
            <a:off x="1357312" y="3777583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다루는 정보</a:t>
            </a:r>
            <a:endParaRPr lang="en-US" altLang="ko-KR" sz="2000" b="1" dirty="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8E1091F-312B-4247-A767-BF23FAF35BDB}"/>
              </a:ext>
            </a:extLst>
          </p:cNvPr>
          <p:cNvSpPr txBox="1"/>
          <p:nvPr/>
        </p:nvSpPr>
        <p:spPr>
          <a:xfrm>
            <a:off x="1645180" y="4229994"/>
            <a:ext cx="868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a가시고기M" panose="02020600000000000000" pitchFamily="18" charset="-127"/>
                <a:ea typeface="a가시고기M" panose="02020600000000000000" pitchFamily="18" charset="-127"/>
              </a:rPr>
              <a:t>- </a:t>
            </a:r>
            <a:r>
              <a:rPr lang="ko-KR" altLang="en-US" sz="2000">
                <a:latin typeface="a가시고기M" panose="02020600000000000000" pitchFamily="18" charset="-127"/>
                <a:ea typeface="a가시고기M" panose="02020600000000000000" pitchFamily="18" charset="-127"/>
              </a:rPr>
              <a:t>아두이노에 </a:t>
            </a:r>
            <a:r>
              <a:rPr lang="ko-KR" altLang="en-US" sz="2000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대한 제어명령</a:t>
            </a:r>
            <a:endParaRPr lang="en-US" altLang="ko-KR" sz="2000" dirty="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15829E9-79C6-47B9-9FD0-76AECD185750}"/>
              </a:ext>
            </a:extLst>
          </p:cNvPr>
          <p:cNvSpPr txBox="1"/>
          <p:nvPr/>
        </p:nvSpPr>
        <p:spPr>
          <a:xfrm>
            <a:off x="1357312" y="5094740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데이터 송수신 방법</a:t>
            </a:r>
            <a:endParaRPr lang="en-US" altLang="ko-KR" sz="2000" b="1" dirty="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D70299F-FFFD-4265-BC6E-A1FB6C5511B6}"/>
              </a:ext>
            </a:extLst>
          </p:cNvPr>
          <p:cNvSpPr txBox="1"/>
          <p:nvPr/>
        </p:nvSpPr>
        <p:spPr>
          <a:xfrm>
            <a:off x="1645180" y="5538273"/>
            <a:ext cx="7174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a가시고기M" panose="02020600000000000000" pitchFamily="18" charset="-127"/>
                <a:ea typeface="a가시고기M" panose="02020600000000000000" pitchFamily="18" charset="-127"/>
              </a:rPr>
              <a:t>- </a:t>
            </a:r>
            <a:r>
              <a:rPr lang="ko-KR" altLang="en-US" sz="2000">
                <a:latin typeface="a가시고기M" panose="02020600000000000000" pitchFamily="18" charset="-127"/>
                <a:ea typeface="a가시고기M" panose="02020600000000000000" pitchFamily="18" charset="-127"/>
              </a:rPr>
              <a:t>블루투스 통신을 통해 </a:t>
            </a:r>
            <a:r>
              <a:rPr lang="ko-KR" altLang="en-US" sz="2000" dirty="0" err="1">
                <a:latin typeface="a가시고기M" panose="02020600000000000000" pitchFamily="18" charset="-127"/>
                <a:ea typeface="a가시고기M" panose="02020600000000000000" pitchFamily="18" charset="-127"/>
              </a:rPr>
              <a:t>아두이노</a:t>
            </a:r>
            <a:r>
              <a:rPr lang="ko-KR" altLang="en-US" sz="2000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 디바이스 제어</a:t>
            </a:r>
            <a:r>
              <a:rPr lang="en-US" altLang="ko-KR" sz="2000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7086470-2344-45EA-8286-A1C4C0A56A46}"/>
              </a:ext>
            </a:extLst>
          </p:cNvPr>
          <p:cNvSpPr txBox="1"/>
          <p:nvPr/>
        </p:nvSpPr>
        <p:spPr>
          <a:xfrm>
            <a:off x="1645179" y="3248474"/>
            <a:ext cx="402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- </a:t>
            </a:r>
            <a:r>
              <a:rPr lang="ko-KR" altLang="en-US" sz="2000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편리한 사용자 인터페이스 제공</a:t>
            </a:r>
            <a:r>
              <a:rPr lang="en-US" altLang="ko-KR" sz="2000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46EA28D-E8EF-4B4F-AD40-30FFDC92068C}"/>
              </a:ext>
            </a:extLst>
          </p:cNvPr>
          <p:cNvSpPr txBox="1"/>
          <p:nvPr/>
        </p:nvSpPr>
        <p:spPr>
          <a:xfrm>
            <a:off x="1645180" y="4602434"/>
            <a:ext cx="868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a가시고기M" panose="02020600000000000000" pitchFamily="18" charset="-127"/>
                <a:ea typeface="a가시고기M" panose="02020600000000000000" pitchFamily="18" charset="-127"/>
              </a:rPr>
              <a:t>- DB</a:t>
            </a:r>
            <a:r>
              <a:rPr lang="ko-KR" altLang="en-US" sz="2000">
                <a:latin typeface="a가시고기M" panose="02020600000000000000" pitchFamily="18" charset="-127"/>
                <a:ea typeface="a가시고기M" panose="02020600000000000000" pitchFamily="18" charset="-127"/>
              </a:rPr>
              <a:t>에 </a:t>
            </a:r>
            <a:r>
              <a:rPr lang="ko-KR" altLang="en-US" sz="2000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대한 제어명령</a:t>
            </a:r>
            <a:endParaRPr lang="en-US" altLang="ko-KR" sz="2000" dirty="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F37F4C1D-58A1-454F-B221-ADC60C02D499}"/>
              </a:ext>
            </a:extLst>
          </p:cNvPr>
          <p:cNvSpPr/>
          <p:nvPr/>
        </p:nvSpPr>
        <p:spPr>
          <a:xfrm>
            <a:off x="7920402" y="2283262"/>
            <a:ext cx="3438026" cy="279931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16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275F68-2138-4F86-B312-5E4F8F1D5B5E}"/>
              </a:ext>
            </a:extLst>
          </p:cNvPr>
          <p:cNvSpPr txBox="1"/>
          <p:nvPr/>
        </p:nvSpPr>
        <p:spPr>
          <a:xfrm>
            <a:off x="942975" y="1304925"/>
            <a:ext cx="10544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안드로이드 </a:t>
            </a:r>
            <a:r>
              <a: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App</a:t>
            </a:r>
            <a:r>
              <a: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</a:t>
            </a:r>
            <a:r>
              <a: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– Bluetooth </a:t>
            </a:r>
            <a:r>
              <a: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클래스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6C0F3C9E-E6A3-48B2-8431-914FE64668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4777" y="1804690"/>
          <a:ext cx="9984871" cy="4620241"/>
        </p:xfrm>
        <a:graphic>
          <a:graphicData uri="http://schemas.openxmlformats.org/drawingml/2006/table">
            <a:tbl>
              <a:tblPr/>
              <a:tblGrid>
                <a:gridCol w="2331540">
                  <a:extLst>
                    <a:ext uri="{9D8B030D-6E8A-4147-A177-3AD203B41FA5}">
                      <a16:colId xmlns="" xmlns:a16="http://schemas.microsoft.com/office/drawing/2014/main" val="402133387"/>
                    </a:ext>
                  </a:extLst>
                </a:gridCol>
                <a:gridCol w="7653331">
                  <a:extLst>
                    <a:ext uri="{9D8B030D-6E8A-4147-A177-3AD203B41FA5}">
                      <a16:colId xmlns="" xmlns:a16="http://schemas.microsoft.com/office/drawing/2014/main" val="1476714687"/>
                    </a:ext>
                  </a:extLst>
                </a:gridCol>
              </a:tblGrid>
              <a:tr h="47297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</a:rPr>
                        <a:t>클래스명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Bluetooth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53633744"/>
                  </a:ext>
                </a:extLst>
              </a:tr>
              <a:tr h="366485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</a:rPr>
                        <a:t>속성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</a:rPr>
                        <a:t>(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</a:rPr>
                        <a:t>Attributes)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8343827"/>
                  </a:ext>
                </a:extLst>
              </a:tr>
              <a:tr h="1435846">
                <a:tc gridSpan="2">
                  <a:txBody>
                    <a:bodyPr/>
                    <a:lstStyle/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-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rssi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 //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신호의 강도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-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uuid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 //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블루투스 기기의 고유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ID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-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BluetoothService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 //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블루투스 서비스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-REQUEST_BT_ENABLE //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블루투스 연결 요청 식별자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-List&lt;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ScannedDevice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&gt; //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검색된 블루투스 장치 리스트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321146"/>
                  </a:ext>
                </a:extLst>
              </a:tr>
              <a:tr h="359574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</a:rPr>
                        <a:t>오퍼레이션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</a:rPr>
                        <a:t>(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</a:rPr>
                        <a:t>Operations)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111452"/>
                  </a:ext>
                </a:extLst>
              </a:tr>
              <a:tr h="1985364">
                <a:tc gridSpan="2">
                  <a:txBody>
                    <a:bodyPr/>
                    <a:lstStyle/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+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getDefaultAdapter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() //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스마트폰 블루투스 지원여부 확인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, null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일경우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 종료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+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isEnable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() //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스마트폰의 블루투스 활성화 여부 확인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활성화 여부가 되어있지 않으면 활성화 요구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대화창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 발생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+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bluetoothinitialize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() //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블루투스 활성화 함수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+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doDeviceScanning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() //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블루투스 장치 검색 및 중단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+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onReceive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() //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검색된 결과를 처리함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검색된 기기가 있다면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Receiver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에 전달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, Receiver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등록 시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intent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에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BluetoothDevice.ACTION_FOUND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추가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+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deviceConnected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() //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블루투스 연결확인 함수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연결되면 화면에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"Connected"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출력</a:t>
                      </a:r>
                    </a:p>
                    <a:p>
                      <a:pPr fontAlgn="base" latinLnBrk="1">
                        <a:lnSpc>
                          <a:spcPct val="130000"/>
                        </a:lnSpc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+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deviceDisconnected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() //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블루투스 연결 해제 확인 함수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연결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해제시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 화면에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"Disconnected"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출력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768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818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모듈 상세 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275F68-2138-4F86-B312-5E4F8F1D5B5E}"/>
              </a:ext>
            </a:extLst>
          </p:cNvPr>
          <p:cNvSpPr txBox="1"/>
          <p:nvPr/>
        </p:nvSpPr>
        <p:spPr>
          <a:xfrm>
            <a:off x="1190625" y="1438275"/>
            <a:ext cx="10544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안드로이드 </a:t>
            </a:r>
            <a:r>
              <a:rPr lang="en-US" altLang="ko-KR" sz="2400" b="1" dirty="0"/>
              <a:t>App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블루투스 </a:t>
            </a:r>
            <a:r>
              <a:rPr lang="en-US" altLang="ko-KR" sz="2400" b="1" dirty="0"/>
              <a:t>Permission </a:t>
            </a:r>
            <a:r>
              <a:rPr lang="ko-KR" altLang="en-US" sz="2400" b="1" dirty="0"/>
              <a:t>함수</a:t>
            </a:r>
            <a:endParaRPr lang="en-US" altLang="ko-KR" sz="2400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6C0F3C9E-E6A3-48B2-8431-914FE64668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7677" y="2487452"/>
          <a:ext cx="9984872" cy="1115036"/>
        </p:xfrm>
        <a:graphic>
          <a:graphicData uri="http://schemas.openxmlformats.org/drawingml/2006/table">
            <a:tbl>
              <a:tblPr/>
              <a:tblGrid>
                <a:gridCol w="1526963">
                  <a:extLst>
                    <a:ext uri="{9D8B030D-6E8A-4147-A177-3AD203B41FA5}">
                      <a16:colId xmlns="" xmlns:a16="http://schemas.microsoft.com/office/drawing/2014/main" val="402133387"/>
                    </a:ext>
                  </a:extLst>
                </a:gridCol>
                <a:gridCol w="8457909">
                  <a:extLst>
                    <a:ext uri="{9D8B030D-6E8A-4147-A177-3AD203B41FA5}">
                      <a16:colId xmlns="" xmlns:a16="http://schemas.microsoft.com/office/drawing/2014/main" val="2435402008"/>
                    </a:ext>
                  </a:extLst>
                </a:gridCol>
              </a:tblGrid>
              <a:tr h="557518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android.permission.BLUETOOTH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effectLst/>
                        <a:latin typeface="a가시고기M" panose="02020600000000000000" pitchFamily="18" charset="-127"/>
                        <a:ea typeface="a가시고기M" panose="02020600000000000000" pitchFamily="18" charset="-127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3633744"/>
                  </a:ext>
                </a:extLst>
              </a:tr>
              <a:tr h="557518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설명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블루투스 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페어링된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 장치에 연결을 허용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4768859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DAE28700-6FD3-4CC4-8C33-0471B21AFE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7677" y="4438214"/>
          <a:ext cx="9984872" cy="1115036"/>
        </p:xfrm>
        <a:graphic>
          <a:graphicData uri="http://schemas.openxmlformats.org/drawingml/2006/table">
            <a:tbl>
              <a:tblPr/>
              <a:tblGrid>
                <a:gridCol w="1526963">
                  <a:extLst>
                    <a:ext uri="{9D8B030D-6E8A-4147-A177-3AD203B41FA5}">
                      <a16:colId xmlns="" xmlns:a16="http://schemas.microsoft.com/office/drawing/2014/main" val="402133387"/>
                    </a:ext>
                  </a:extLst>
                </a:gridCol>
                <a:gridCol w="8457909">
                  <a:extLst>
                    <a:ext uri="{9D8B030D-6E8A-4147-A177-3AD203B41FA5}">
                      <a16:colId xmlns="" xmlns:a16="http://schemas.microsoft.com/office/drawing/2014/main" val="2435402008"/>
                    </a:ext>
                  </a:extLst>
                </a:gridCol>
              </a:tblGrid>
              <a:tr h="557518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android.permission.BLUETOOTH_ADMIN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effectLst/>
                        <a:latin typeface="a가시고기M" panose="02020600000000000000" pitchFamily="18" charset="-127"/>
                        <a:ea typeface="a가시고기M" panose="02020600000000000000" pitchFamily="18" charset="-127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3633744"/>
                  </a:ext>
                </a:extLst>
              </a:tr>
              <a:tr h="557518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설명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effectLst/>
                          <a:latin typeface="a가시고기M" panose="02020600000000000000" pitchFamily="18" charset="-127"/>
                          <a:ea typeface="a가시고기M" panose="02020600000000000000" pitchFamily="18" charset="-127"/>
                          <a:cs typeface="+mn-cs"/>
                        </a:rPr>
                        <a:t>블루투스 장치의 페어링과 검색을 허용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4768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87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19216" y="1140603"/>
            <a:ext cx="5215761" cy="5338059"/>
            <a:chOff x="3519216" y="1140603"/>
            <a:chExt cx="5215761" cy="53380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40603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6138" y="3173322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3874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4496453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483775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832331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17403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51808" y="5155178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718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19904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시나리오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>
            <a:endCxn id="2" idx="2"/>
          </p:cNvCxnSpPr>
          <p:nvPr/>
        </p:nvCxnSpPr>
        <p:spPr>
          <a:xfrm>
            <a:off x="2666535" y="2023289"/>
            <a:ext cx="261619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76" y="2994974"/>
            <a:ext cx="2257425" cy="2314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787" y="3137105"/>
            <a:ext cx="681743" cy="7564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301" y="4311409"/>
            <a:ext cx="1039163" cy="972750"/>
          </a:xfrm>
          <a:prstGeom prst="rect">
            <a:avLst/>
          </a:prstGeom>
        </p:spPr>
      </p:pic>
      <p:cxnSp>
        <p:nvCxnSpPr>
          <p:cNvPr id="64" name="직선 화살표 연결선 63"/>
          <p:cNvCxnSpPr/>
          <p:nvPr/>
        </p:nvCxnSpPr>
        <p:spPr>
          <a:xfrm flipV="1">
            <a:off x="5083873" y="4077753"/>
            <a:ext cx="2764545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1949376" y="2198622"/>
            <a:ext cx="7706601" cy="461665"/>
            <a:chOff x="745042" y="1170723"/>
            <a:chExt cx="7706601" cy="461665"/>
          </a:xfrm>
        </p:grpSpPr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도서관 날씨 알림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7698" y="2680421"/>
            <a:ext cx="2419350" cy="20383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852230" y="4952882"/>
            <a:ext cx="378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시월구일1" panose="02020600000000000000" pitchFamily="18" charset="-127"/>
                <a:ea typeface="a시월구일1" panose="02020600000000000000" pitchFamily="18" charset="-127"/>
              </a:rPr>
              <a:t>24</a:t>
            </a:r>
            <a:r>
              <a:rPr lang="ko-KR" altLang="en-US" dirty="0" smtClean="0">
                <a:latin typeface="a시월구일1" panose="02020600000000000000" pitchFamily="18" charset="-127"/>
                <a:ea typeface="a시월구일1" panose="02020600000000000000" pitchFamily="18" charset="-127"/>
              </a:rPr>
              <a:t>시간 기준 하루에 한번만 알림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8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D54D6850-9C11-455C-BB8C-54F1959CE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63" y="2134536"/>
            <a:ext cx="11146000" cy="45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1463" y="629660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92A5807-66DD-49C4-B6A9-4D15F00B3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A8DCC92-D140-4922-8F4A-F3BA520BFA1A}"/>
              </a:ext>
            </a:extLst>
          </p:cNvPr>
          <p:cNvGrpSpPr/>
          <p:nvPr/>
        </p:nvGrpSpPr>
        <p:grpSpPr>
          <a:xfrm>
            <a:off x="298087" y="2453629"/>
            <a:ext cx="8619209" cy="2795357"/>
            <a:chOff x="422377" y="2453629"/>
            <a:chExt cx="8619209" cy="2795357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FD30240-70C9-451B-BDCD-1C5D6AF5E31C}"/>
                </a:ext>
              </a:extLst>
            </p:cNvPr>
            <p:cNvSpPr txBox="1"/>
            <p:nvPr/>
          </p:nvSpPr>
          <p:spPr>
            <a:xfrm>
              <a:off x="422377" y="4261994"/>
              <a:ext cx="31385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아두이노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통합개발환경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IDE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7142FE07-5791-4E3C-8880-12BEE173356A}"/>
                </a:ext>
              </a:extLst>
            </p:cNvPr>
            <p:cNvSpPr txBox="1"/>
            <p:nvPr/>
          </p:nvSpPr>
          <p:spPr>
            <a:xfrm>
              <a:off x="3199879" y="4294879"/>
              <a:ext cx="30642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데이터베이스 구축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SQLite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8" name="그림 1" descr="C:/Users/Ungkun/AppData/Roaming/PolarisOffice/ETemp/11200_7459632/fImage1600428731561.png">
              <a:extLst>
                <a:ext uri="{FF2B5EF4-FFF2-40B4-BE49-F238E27FC236}">
                  <a16:creationId xmlns="" xmlns:a16="http://schemas.microsoft.com/office/drawing/2014/main" id="{7029DDD9-470C-460D-BCBA-007FA6D05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084" y="2480176"/>
              <a:ext cx="2450695" cy="1710823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42FE07-5791-4E3C-8880-12BEE173356A}"/>
                </a:ext>
              </a:extLst>
            </p:cNvPr>
            <p:cNvSpPr txBox="1"/>
            <p:nvPr/>
          </p:nvSpPr>
          <p:spPr>
            <a:xfrm>
              <a:off x="5977381" y="4261995"/>
              <a:ext cx="30642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어플리케이션 구축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Android Studio</a:t>
              </a:r>
            </a:p>
          </p:txBody>
        </p:sp>
        <p:pic>
          <p:nvPicPr>
            <p:cNvPr id="23" name="Picture 3" descr="C:\Users\my\Desktop\ied.png">
              <a:extLst>
                <a:ext uri="{FF2B5EF4-FFF2-40B4-BE49-F238E27FC236}">
                  <a16:creationId xmlns="" xmlns:a16="http://schemas.microsoft.com/office/drawing/2014/main" id="{E7AD5F2B-2A8E-41BB-BF98-5BAB66787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46" y="2489950"/>
              <a:ext cx="2453652" cy="1710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0CB0E53E-1090-4E90-8965-B1EAA9F2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1643" y="2453629"/>
              <a:ext cx="2450695" cy="176276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3B4FCF2-8497-41E8-B4E4-EBE57E989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20" y="2508364"/>
            <a:ext cx="1291237" cy="17627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D371F8C-C62E-4B44-85D7-C9DDC4C26611}"/>
              </a:ext>
            </a:extLst>
          </p:cNvPr>
          <p:cNvSpPr txBox="1"/>
          <p:nvPr/>
        </p:nvSpPr>
        <p:spPr>
          <a:xfrm>
            <a:off x="8561221" y="4261994"/>
            <a:ext cx="3475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근거리 무선 기술 표준</a:t>
            </a:r>
            <a:endParaRPr lang="en-US" altLang="ko-KR" sz="28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Bluetooth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36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41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994F91-5035-4BD9-B5F5-3D055CF9F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A032F5D-C1A6-4A46-A763-4DF07DC2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66" y="1650855"/>
            <a:ext cx="3066075" cy="3193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D10305-AA5A-410D-8FD9-58DE3FCBECA6}"/>
              </a:ext>
            </a:extLst>
          </p:cNvPr>
          <p:cNvSpPr txBox="1"/>
          <p:nvPr/>
        </p:nvSpPr>
        <p:spPr>
          <a:xfrm>
            <a:off x="2277725" y="4930383"/>
            <a:ext cx="301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오렌지보드 </a:t>
            </a:r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BLE</a:t>
            </a:r>
            <a:endParaRPr lang="ko-KR" altLang="en-US" sz="240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6B467EA-7A96-493A-9BA2-4AAFFA0BA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33" y="1650855"/>
            <a:ext cx="3944334" cy="3929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BB045AA-8707-452C-B148-A19B7068E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667" y="1652488"/>
            <a:ext cx="2882246" cy="26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2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994F91-5035-4BD9-B5F5-3D055CF9F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pic>
        <p:nvPicPr>
          <p:cNvPr id="12" name="Picture 2" descr="C:\Users\Owner\Desktop\제나노ㅇㅇ음.jpg">
            <a:extLst>
              <a:ext uri="{FF2B5EF4-FFF2-40B4-BE49-F238E27FC236}">
                <a16:creationId xmlns="" xmlns:a16="http://schemas.microsoft.com/office/drawing/2014/main" id="{2F353DCB-5B06-4257-9636-0B720361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54" y="1592377"/>
            <a:ext cx="2363834" cy="20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549548" y="3615415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NEO-6M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42380" y="3982913"/>
            <a:ext cx="360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값을 받음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111801" y="3646424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GY-50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081193" y="4029536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움직임과 기울기 감지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87" y="4595655"/>
            <a:ext cx="2123957" cy="191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8295794" y="5201954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조도 센서 모듈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006008" y="5551747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빛의 정도를 파악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" y="4751350"/>
            <a:ext cx="2355873" cy="158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2474398" y="5232631"/>
            <a:ext cx="383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RGB 3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색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네오픽셀 스트립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2669611" y="5604548"/>
            <a:ext cx="383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제어신호에 맞추어 색을 조절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3" descr="C:\Users\Owner\Desktop\블루투스.jpg">
            <a:extLst>
              <a:ext uri="{FF2B5EF4-FFF2-40B4-BE49-F238E27FC236}">
                <a16:creationId xmlns="" xmlns:a16="http://schemas.microsoft.com/office/drawing/2014/main" id="{57A3DDE5-0CE8-48C6-BC57-C744829C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75" y="1592377"/>
            <a:ext cx="2447677" cy="196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D175B98-E495-49AB-B5E2-2663BA77DF56}"/>
              </a:ext>
            </a:extLst>
          </p:cNvPr>
          <p:cNvSpPr txBox="1"/>
          <p:nvPr/>
        </p:nvSpPr>
        <p:spPr>
          <a:xfrm>
            <a:off x="3489081" y="3610772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BlueTooth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HM-10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2124751-11FB-486C-AFAB-ABCE8AE31D3E}"/>
              </a:ext>
            </a:extLst>
          </p:cNvPr>
          <p:cNvSpPr txBox="1"/>
          <p:nvPr/>
        </p:nvSpPr>
        <p:spPr>
          <a:xfrm>
            <a:off x="4436760" y="4010872"/>
            <a:ext cx="360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값을 전송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01" y="1582590"/>
            <a:ext cx="2447677" cy="203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904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16502" y="1113695"/>
            <a:ext cx="3666794" cy="5062673"/>
            <a:chOff x="4616502" y="1113695"/>
            <a:chExt cx="3666794" cy="5062673"/>
          </a:xfrm>
        </p:grpSpPr>
        <p:sp>
          <p:nvSpPr>
            <p:cNvPr id="15" name="TextBox 14"/>
            <p:cNvSpPr txBox="1"/>
            <p:nvPr/>
          </p:nvSpPr>
          <p:spPr>
            <a:xfrm>
              <a:off x="4637746" y="1113695"/>
              <a:ext cx="28360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38450" y="2816286"/>
              <a:ext cx="2222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40539" y="3398370"/>
              <a:ext cx="34628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37746" y="3974363"/>
              <a:ext cx="36455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39948" y="2266904"/>
              <a:ext cx="3320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16502" y="5591593"/>
              <a:ext cx="2940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9440" y="1718864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37746" y="4984778"/>
              <a:ext cx="16225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3576026" y="1140603"/>
            <a:ext cx="985520" cy="50391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30384" y="4482654"/>
            <a:ext cx="2392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2789352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33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994F91-5035-4BD9-B5F5-3D055CF9F4BC}"/>
              </a:ext>
            </a:extLst>
          </p:cNvPr>
          <p:cNvSpPr txBox="1"/>
          <p:nvPr/>
        </p:nvSpPr>
        <p:spPr>
          <a:xfrm>
            <a:off x="4145849" y="505666"/>
            <a:ext cx="3910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환경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6734" y="1592216"/>
            <a:ext cx="6156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데모 방법 </a:t>
            </a:r>
            <a:r>
              <a: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: </a:t>
            </a:r>
            <a:r>
              <a: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강의실에서 데모 및 동영상 </a:t>
            </a:r>
            <a:endParaRPr lang="en-US" altLang="ko-KR" sz="2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5762" y="2145389"/>
            <a:ext cx="647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GPS</a:t>
            </a:r>
            <a:r>
              <a:rPr lang="ko-KR" altLang="en-US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를 사용해 분실장소를 저장</a:t>
            </a:r>
            <a:r>
              <a:rPr lang="en-US" altLang="ko-KR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-&gt;</a:t>
            </a:r>
            <a:r>
              <a:rPr lang="ko-KR" altLang="en-US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실외 시연</a:t>
            </a:r>
            <a:endParaRPr lang="en-US" altLang="ko-KR" dirty="0">
              <a:latin typeface="a가시고기M" panose="02020600000000000000" pitchFamily="18" charset="-127"/>
              <a:ea typeface="a가시고기M" panose="02020600000000000000" pitchFamily="18" charset="-127"/>
            </a:endParaRPr>
          </a:p>
          <a:p>
            <a:pPr algn="ctr"/>
            <a:r>
              <a:rPr lang="ko-KR" altLang="en-US" dirty="0">
                <a:latin typeface="a가시고기M" panose="02020600000000000000" pitchFamily="18" charset="-127"/>
                <a:ea typeface="a가시고기M" panose="02020600000000000000" pitchFamily="18" charset="-127"/>
              </a:rPr>
              <a:t>실내에서 가능한 기능은 발표 시 시연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045762" y="2913405"/>
            <a:ext cx="5430581" cy="938602"/>
            <a:chOff x="3045762" y="2892676"/>
            <a:chExt cx="5430581" cy="938602"/>
          </a:xfrm>
        </p:grpSpPr>
        <p:sp>
          <p:nvSpPr>
            <p:cNvPr id="6" name="TextBox 5"/>
            <p:cNvSpPr txBox="1"/>
            <p:nvPr/>
          </p:nvSpPr>
          <p:spPr>
            <a:xfrm>
              <a:off x="3045762" y="2892676"/>
              <a:ext cx="188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동영상 </a:t>
              </a:r>
              <a:endPara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47212" y="3184947"/>
              <a:ext cx="51291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시작위치 저장 후 위치정보가 잘 갱신되는지 확인</a:t>
              </a:r>
              <a:endParaRPr lang="en-US" altLang="ko-KR" dirty="0">
                <a:latin typeface="a가시고기M" panose="02020600000000000000" pitchFamily="18" charset="-127"/>
                <a:ea typeface="a가시고기M" panose="02020600000000000000" pitchFamily="18" charset="-127"/>
              </a:endParaRPr>
            </a:p>
            <a:p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강수 확률이 높은 날에만 팝업 되는 메시지 확인</a:t>
              </a:r>
              <a:endParaRPr lang="en-US" altLang="ko-KR" dirty="0">
                <a:latin typeface="a가시고기M" panose="02020600000000000000" pitchFamily="18" charset="-127"/>
                <a:ea typeface="a가시고기M" panose="02020600000000000000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045762" y="4124024"/>
            <a:ext cx="6969090" cy="1806964"/>
            <a:chOff x="3045763" y="3894869"/>
            <a:chExt cx="6969090" cy="1806964"/>
          </a:xfrm>
        </p:grpSpPr>
        <p:sp>
          <p:nvSpPr>
            <p:cNvPr id="8" name="TextBox 7"/>
            <p:cNvSpPr txBox="1"/>
            <p:nvPr/>
          </p:nvSpPr>
          <p:spPr>
            <a:xfrm>
              <a:off x="3045763" y="3894869"/>
              <a:ext cx="5010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강의실 시연</a:t>
              </a:r>
              <a:endPara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47212" y="4224505"/>
              <a:ext cx="66676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우산을 흔들었을 때 강수확률 음성 알림 확인</a:t>
              </a:r>
              <a:endParaRPr lang="en-US" altLang="ko-KR" dirty="0">
                <a:latin typeface="a가시고기M" panose="02020600000000000000" pitchFamily="18" charset="-127"/>
                <a:ea typeface="a가시고기M" panose="02020600000000000000" pitchFamily="18" charset="-127"/>
              </a:endParaRPr>
            </a:p>
            <a:p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강의실의 조명을 조작할 때 </a:t>
              </a:r>
              <a:r>
                <a:rPr lang="en-US" altLang="ko-KR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LED</a:t>
              </a:r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가 점등 및 소등하는 것을 확인</a:t>
              </a:r>
              <a:endParaRPr lang="en-US" altLang="ko-KR" dirty="0">
                <a:latin typeface="a가시고기M" panose="02020600000000000000" pitchFamily="18" charset="-127"/>
                <a:ea typeface="a가시고기M" panose="02020600000000000000" pitchFamily="18" charset="-127"/>
              </a:endParaRPr>
            </a:p>
            <a:p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전화 감지 시 </a:t>
              </a:r>
              <a:r>
                <a:rPr lang="en-US" altLang="ko-KR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LED</a:t>
              </a:r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알림 확인</a:t>
              </a:r>
              <a:endParaRPr lang="en-US" altLang="ko-KR" dirty="0">
                <a:latin typeface="a가시고기M" panose="02020600000000000000" pitchFamily="18" charset="-127"/>
                <a:ea typeface="a가시고기M" panose="02020600000000000000" pitchFamily="18" charset="-127"/>
              </a:endParaRPr>
            </a:p>
            <a:p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우산과의 </a:t>
              </a:r>
              <a:r>
                <a:rPr lang="ko-KR" altLang="en-US" dirty="0" err="1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블루투스가</a:t>
              </a:r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 끊어졌을 때 분실 장소를 저장하는 것을 확인</a:t>
              </a:r>
              <a:endParaRPr lang="en-US" altLang="ko-KR" dirty="0">
                <a:latin typeface="a가시고기M" panose="02020600000000000000" pitchFamily="18" charset="-127"/>
                <a:ea typeface="a가시고기M" panose="02020600000000000000" pitchFamily="18" charset="-127"/>
              </a:endParaRPr>
            </a:p>
            <a:p>
              <a:r>
                <a:rPr lang="ko-KR" altLang="en-US" dirty="0">
                  <a:latin typeface="a가시고기M" panose="02020600000000000000" pitchFamily="18" charset="-127"/>
                  <a:ea typeface="a가시고기M" panose="02020600000000000000" pitchFamily="18" charset="-127"/>
                </a:rPr>
                <a:t>분실 장소에 도착했을 때 주의하라는 메시지 팝업 확인</a:t>
              </a:r>
              <a:endParaRPr lang="en-US" altLang="ko-KR" dirty="0">
                <a:latin typeface="a가시고기M" panose="02020600000000000000" pitchFamily="18" charset="-127"/>
                <a:ea typeface="a가시고기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37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16502" y="1113695"/>
            <a:ext cx="3666794" cy="5062673"/>
            <a:chOff x="4616502" y="1113695"/>
            <a:chExt cx="3666794" cy="5062673"/>
          </a:xfrm>
        </p:grpSpPr>
        <p:sp>
          <p:nvSpPr>
            <p:cNvPr id="15" name="TextBox 14"/>
            <p:cNvSpPr txBox="1"/>
            <p:nvPr/>
          </p:nvSpPr>
          <p:spPr>
            <a:xfrm>
              <a:off x="4637746" y="1113695"/>
              <a:ext cx="28360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38450" y="2816286"/>
              <a:ext cx="2222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40539" y="3398370"/>
              <a:ext cx="34628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37746" y="3974363"/>
              <a:ext cx="36455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39948" y="2266904"/>
              <a:ext cx="3320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16502" y="5591593"/>
              <a:ext cx="2940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9440" y="1718864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37746" y="4984778"/>
              <a:ext cx="16225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3576026" y="1140603"/>
            <a:ext cx="985520" cy="50391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</a:p>
          <a:p>
            <a:pPr algn="ctr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30384" y="4482654"/>
            <a:ext cx="2392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환경 설계</a:t>
            </a:r>
          </a:p>
        </p:txBody>
      </p:sp>
    </p:spTree>
    <p:extLst>
      <p:ext uri="{BB962C8B-B14F-4D97-AF65-F5344CB8AC3E}">
        <p14:creationId xmlns:p14="http://schemas.microsoft.com/office/powerpoint/2010/main" val="399023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39035" y="505666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 분담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33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211495"/>
              </p:ext>
            </p:extLst>
          </p:nvPr>
        </p:nvGraphicFramePr>
        <p:xfrm>
          <a:off x="882871" y="1575970"/>
          <a:ext cx="10746420" cy="4525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0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429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866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866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7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장효익</a:t>
                      </a: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김태웅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송민지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2400" baseline="0" dirty="0">
                          <a:latin typeface="배달의민족 주아" charset="-127"/>
                          <a:ea typeface="배달의민족 주아" charset="-127"/>
                        </a:rPr>
                        <a:t>Android Studio </a:t>
                      </a:r>
                      <a:r>
                        <a:rPr lang="ko-KR" altLang="en-US" sz="24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사용법</a:t>
                      </a:r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부품조사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LED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중력센서 사용법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블루투스 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연동방법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구조설계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구조설계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분실방지 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날씨정보 받아오기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분실방지시스템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날씨 알림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291558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341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19216" y="1140603"/>
            <a:ext cx="5215761" cy="5338059"/>
            <a:chOff x="3519216" y="1140603"/>
            <a:chExt cx="5215761" cy="53380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40603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6138" y="3173322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3874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4496453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483775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832331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17403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51808" y="5155178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859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70355" y="505666"/>
            <a:ext cx="501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수행 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" y="90168"/>
            <a:ext cx="918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79022" y="2086182"/>
          <a:ext cx="11224260" cy="32004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16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87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292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10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11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11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51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0912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2113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1713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11126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713128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422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추진사항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9708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보완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시험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9708">
                <a:tc vMerge="1">
                  <a:txBody>
                    <a:bodyPr/>
                    <a:lstStyle/>
                    <a:p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보완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문서화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졸업작품 논문 작성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산업기술대전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산업기술대전 참가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6745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48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D4672A8-30BE-4127-8AAD-187897747462}"/>
              </a:ext>
            </a:extLst>
          </p:cNvPr>
          <p:cNvSpPr txBox="1"/>
          <p:nvPr/>
        </p:nvSpPr>
        <p:spPr>
          <a:xfrm>
            <a:off x="2380130" y="5583686"/>
            <a:ext cx="8145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예정 일정일 뿐 실제 수행일정과는 다소 차이가 있을 수 있습니다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4085318-3FA7-430A-AFF5-04923DB0D4F5}"/>
              </a:ext>
            </a:extLst>
          </p:cNvPr>
          <p:cNvSpPr/>
          <p:nvPr/>
        </p:nvSpPr>
        <p:spPr>
          <a:xfrm>
            <a:off x="2220622" y="5749057"/>
            <a:ext cx="112143" cy="11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70355" y="505666"/>
            <a:ext cx="5630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필요기술 및 참고문헌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" y="90168"/>
            <a:ext cx="918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9885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585590" y="2306305"/>
            <a:ext cx="11577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오렌지보드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    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</a:t>
            </a:r>
            <a:r>
              <a:rPr lang="en-US" altLang="ko-KR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    </a:t>
            </a:r>
            <a:r>
              <a:rPr lang="en-US" altLang="ko-KR" sz="2800" u="sng">
                <a:ea typeface="배달의민족 주아" panose="02020603020101020101" pitchFamily="18" charset="-127"/>
                <a:hlinkClick r:id="rId3"/>
              </a:rPr>
              <a:t>http://developer.yahoo.com/flash/</a:t>
            </a:r>
            <a:r>
              <a:rPr lang="en-US" altLang="ko-KR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C9E0D8E-A518-47C2-A9DF-3C985B41A7E1}"/>
              </a:ext>
            </a:extLst>
          </p:cNvPr>
          <p:cNvSpPr/>
          <p:nvPr/>
        </p:nvSpPr>
        <p:spPr>
          <a:xfrm>
            <a:off x="3188446" y="2220970"/>
            <a:ext cx="6784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hlinkClick r:id="rId4"/>
              </a:rPr>
              <a:t>http://www.ntrexgo.com/archives/33059</a:t>
            </a:r>
            <a:r>
              <a:rPr lang="ko-KR" altLang="en-US" sz="2800" dirty="0"/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219FB5D-5002-43B4-9D3A-7DBAE5B296F2}"/>
              </a:ext>
            </a:extLst>
          </p:cNvPr>
          <p:cNvSpPr/>
          <p:nvPr/>
        </p:nvSpPr>
        <p:spPr>
          <a:xfrm>
            <a:off x="3197971" y="2672617"/>
            <a:ext cx="5543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hlinkClick r:id="rId5"/>
              </a:rPr>
              <a:t>http://www.eduino.kr/index.html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F48CD73-1B01-420F-894C-938BC512F851}"/>
              </a:ext>
            </a:extLst>
          </p:cNvPr>
          <p:cNvSpPr/>
          <p:nvPr/>
        </p:nvSpPr>
        <p:spPr>
          <a:xfrm>
            <a:off x="3217021" y="3114364"/>
            <a:ext cx="8472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hlinkClick r:id="rId6"/>
              </a:rPr>
              <a:t>https://developer.android.com/samples/index.html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566540" y="4363705"/>
            <a:ext cx="11577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상상을 스케치하다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Jpub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스케치로 시작하는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프로그래밍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Jpub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566540" y="1900951"/>
            <a:ext cx="1157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사이트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261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19904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시나리오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>
            <a:endCxn id="2" idx="2"/>
          </p:cNvCxnSpPr>
          <p:nvPr/>
        </p:nvCxnSpPr>
        <p:spPr>
          <a:xfrm>
            <a:off x="2666535" y="2023289"/>
            <a:ext cx="261619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161" y="4311409"/>
            <a:ext cx="1039163" cy="972750"/>
          </a:xfrm>
          <a:prstGeom prst="rect">
            <a:avLst/>
          </a:prstGeom>
        </p:spPr>
      </p:pic>
      <p:cxnSp>
        <p:nvCxnSpPr>
          <p:cNvPr id="64" name="직선 화살표 연결선 63"/>
          <p:cNvCxnSpPr/>
          <p:nvPr/>
        </p:nvCxnSpPr>
        <p:spPr>
          <a:xfrm flipV="1">
            <a:off x="4938733" y="4077753"/>
            <a:ext cx="2764545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1677351" y="2829332"/>
            <a:ext cx="2710825" cy="2623561"/>
            <a:chOff x="5403475" y="1699387"/>
            <a:chExt cx="2840413" cy="2816644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3475" y="1699387"/>
              <a:ext cx="2840413" cy="2816644"/>
            </a:xfrm>
            <a:prstGeom prst="rect">
              <a:avLst/>
            </a:prstGeom>
          </p:spPr>
        </p:pic>
        <p:sp>
          <p:nvSpPr>
            <p:cNvPr id="72" name="직사각형 71"/>
            <p:cNvSpPr/>
            <p:nvPr/>
          </p:nvSpPr>
          <p:spPr>
            <a:xfrm>
              <a:off x="6738417" y="3250727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742024" y="356943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741372" y="340778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737769" y="3907413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737769" y="3735899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007933">
              <a:off x="5877126" y="3243732"/>
              <a:ext cx="682073" cy="72572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754940">
              <a:off x="7147555" y="3206084"/>
              <a:ext cx="506295" cy="538698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4897401" y="1680389"/>
            <a:ext cx="9255046" cy="4648647"/>
            <a:chOff x="4897401" y="1680389"/>
            <a:chExt cx="9255046" cy="4648647"/>
          </a:xfrm>
        </p:grpSpPr>
        <p:grpSp>
          <p:nvGrpSpPr>
            <p:cNvPr id="69" name="그룹 68"/>
            <p:cNvGrpSpPr/>
            <p:nvPr/>
          </p:nvGrpSpPr>
          <p:grpSpPr>
            <a:xfrm>
              <a:off x="4897401" y="1680389"/>
              <a:ext cx="9255046" cy="4648647"/>
              <a:chOff x="4897401" y="1680389"/>
              <a:chExt cx="9255046" cy="4648647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4897401" y="1680389"/>
                <a:ext cx="9255046" cy="4648647"/>
                <a:chOff x="1234886" y="1292084"/>
                <a:chExt cx="10586018" cy="531717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="" xmlns:a16="http://schemas.microsoft.com/office/drawing/2014/main" id="{9C318550-ACA0-471C-B080-0E0634402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4886" y="1292084"/>
                  <a:ext cx="10586018" cy="5317171"/>
                </a:xfrm>
                <a:prstGeom prst="rect">
                  <a:avLst/>
                </a:prstGeom>
                <a:noFill/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D0032D61-6215-479B-B5C4-7B2DBDC0AC77}"/>
                    </a:ext>
                  </a:extLst>
                </p:cNvPr>
                <p:cNvSpPr txBox="1"/>
                <p:nvPr/>
              </p:nvSpPr>
              <p:spPr>
                <a:xfrm>
                  <a:off x="5890229" y="1891687"/>
                  <a:ext cx="13076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>
                      <a:solidFill>
                        <a:schemeClr val="bg1"/>
                      </a:solidFill>
                      <a:latin typeface="a가시고기B" panose="02020600000000000000" pitchFamily="18" charset="-127"/>
                      <a:ea typeface="a가시고기B" panose="02020600000000000000" pitchFamily="18" charset="-127"/>
                    </a:rPr>
                    <a:t>도시 추가</a:t>
                  </a:r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="" xmlns:a16="http://schemas.microsoft.com/office/drawing/2014/main" id="{F528D1DF-EBCF-4614-8A9A-36CC93BC555D}"/>
                    </a:ext>
                  </a:extLst>
                </p:cNvPr>
                <p:cNvGrpSpPr/>
                <p:nvPr/>
              </p:nvGrpSpPr>
              <p:grpSpPr>
                <a:xfrm>
                  <a:off x="7250997" y="1954879"/>
                  <a:ext cx="205733" cy="184741"/>
                  <a:chOff x="5151312" y="2049808"/>
                  <a:chExt cx="205733" cy="184741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="" xmlns:a16="http://schemas.microsoft.com/office/drawing/2014/main" id="{AA27EA31-EE41-4BEA-9E99-9E2CBED83C24}"/>
                      </a:ext>
                    </a:extLst>
                  </p:cNvPr>
                  <p:cNvSpPr/>
                  <p:nvPr/>
                </p:nvSpPr>
                <p:spPr>
                  <a:xfrm>
                    <a:off x="5152103" y="2049808"/>
                    <a:ext cx="204942" cy="4571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="" xmlns:a16="http://schemas.microsoft.com/office/drawing/2014/main" id="{11FA99BC-4FD9-42FC-ABAF-068575F74401}"/>
                      </a:ext>
                    </a:extLst>
                  </p:cNvPr>
                  <p:cNvSpPr/>
                  <p:nvPr/>
                </p:nvSpPr>
                <p:spPr>
                  <a:xfrm>
                    <a:off x="5151312" y="2119317"/>
                    <a:ext cx="204942" cy="4571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="" xmlns:a16="http://schemas.microsoft.com/office/drawing/2014/main" id="{742187FD-5940-433B-B100-975916E3E70E}"/>
                      </a:ext>
                    </a:extLst>
                  </p:cNvPr>
                  <p:cNvSpPr/>
                  <p:nvPr/>
                </p:nvSpPr>
                <p:spPr>
                  <a:xfrm>
                    <a:off x="5152102" y="2188830"/>
                    <a:ext cx="204942" cy="4571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="" xmlns:a16="http://schemas.microsoft.com/office/drawing/2014/main" id="{FDDBF6B3-B7DF-4667-9D4A-15943E355399}"/>
                    </a:ext>
                  </a:extLst>
                </p:cNvPr>
                <p:cNvGrpSpPr/>
                <p:nvPr/>
              </p:nvGrpSpPr>
              <p:grpSpPr>
                <a:xfrm>
                  <a:off x="7321839" y="4048211"/>
                  <a:ext cx="214741" cy="892511"/>
                  <a:chOff x="5113334" y="3911498"/>
                  <a:chExt cx="707792" cy="892511"/>
                </a:xfrm>
              </p:grpSpPr>
              <p:pic>
                <p:nvPicPr>
                  <p:cNvPr id="27" name="그래픽 54" descr="일부 흐림">
                    <a:extLst>
                      <a:ext uri="{FF2B5EF4-FFF2-40B4-BE49-F238E27FC236}">
                        <a16:creationId xmlns="" xmlns:a16="http://schemas.microsoft.com/office/drawing/2014/main" id="{D7DC13C5-6A32-4966-91F6-FA87F3FF1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13334" y="3911498"/>
                    <a:ext cx="568948" cy="568949"/>
                  </a:xfrm>
                  <a:prstGeom prst="rect">
                    <a:avLst/>
                  </a:prstGeom>
                </p:spPr>
              </p:pic>
              <p:grpSp>
                <p:nvGrpSpPr>
                  <p:cNvPr id="28" name="그룹 27">
                    <a:extLst>
                      <a:ext uri="{FF2B5EF4-FFF2-40B4-BE49-F238E27FC236}">
                        <a16:creationId xmlns="" xmlns:a16="http://schemas.microsoft.com/office/drawing/2014/main" id="{7EA7C22F-09A5-4B66-A1B4-5FF48568E7A2}"/>
                      </a:ext>
                    </a:extLst>
                  </p:cNvPr>
                  <p:cNvGrpSpPr/>
                  <p:nvPr/>
                </p:nvGrpSpPr>
                <p:grpSpPr>
                  <a:xfrm>
                    <a:off x="5252179" y="4551622"/>
                    <a:ext cx="568947" cy="252387"/>
                    <a:chOff x="5252178" y="4879710"/>
                    <a:chExt cx="568949" cy="252387"/>
                  </a:xfrm>
                </p:grpSpPr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="" xmlns:a16="http://schemas.microsoft.com/office/drawing/2014/main" id="{1D4959EF-5098-4FF0-9CDF-6628D87229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2498" y="4879710"/>
                      <a:ext cx="0" cy="213573"/>
                    </a:xfrm>
                    <a:prstGeom prst="straightConnector1">
                      <a:avLst/>
                    </a:prstGeom>
                    <a:ln w="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="" xmlns:a16="http://schemas.microsoft.com/office/drawing/2014/main" id="{F00080BE-0902-4E21-AF1F-3F18B59367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178" y="4901265"/>
                      <a:ext cx="56894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>
                          <a:latin typeface="a가시고기L" panose="02020600000000000000" pitchFamily="18" charset="-127"/>
                          <a:ea typeface="a가시고기L" panose="02020600000000000000" pitchFamily="18" charset="-127"/>
                        </a:rPr>
                        <a:t>-</a:t>
                      </a:r>
                      <a:endParaRPr lang="ko-KR" altLang="en-US" sz="900">
                        <a:latin typeface="a가시고기L" panose="02020600000000000000" pitchFamily="18" charset="-127"/>
                        <a:ea typeface="a가시고기L" panose="02020600000000000000" pitchFamily="18" charset="-127"/>
                      </a:endParaRPr>
                    </a:p>
                  </p:txBody>
                </p:sp>
              </p:grpSp>
            </p:grpSp>
            <p:sp>
              <p:nvSpPr>
                <p:cNvPr id="31" name="TextBox 30">
                  <a:extLst>
                    <a:ext uri="{FF2B5EF4-FFF2-40B4-BE49-F238E27FC236}">
                      <a16:creationId xmlns="" xmlns:a16="http://schemas.microsoft.com/office/drawing/2014/main" id="{46000167-8961-4C5D-A9FD-5060B16424EE}"/>
                    </a:ext>
                  </a:extLst>
                </p:cNvPr>
                <p:cNvSpPr txBox="1"/>
                <p:nvPr/>
              </p:nvSpPr>
              <p:spPr>
                <a:xfrm>
                  <a:off x="7260829" y="5042696"/>
                  <a:ext cx="275747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>
                      <a:latin typeface="a가시고기L" panose="02020600000000000000" pitchFamily="18" charset="-127"/>
                      <a:ea typeface="a가시고기L" panose="02020600000000000000" pitchFamily="18" charset="-127"/>
                    </a:rPr>
                    <a:t>-4</a:t>
                  </a:r>
                  <a:endParaRPr lang="ko-KR" altLang="en-US" sz="2800">
                    <a:latin typeface="a가시고기L" panose="02020600000000000000" pitchFamily="18" charset="-127"/>
                    <a:ea typeface="a가시고기L" panose="02020600000000000000" pitchFamily="18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="" xmlns:a16="http://schemas.microsoft.com/office/drawing/2014/main" id="{853AB96C-C7B5-4719-8203-AA400BA40057}"/>
                    </a:ext>
                  </a:extLst>
                </p:cNvPr>
                <p:cNvSpPr/>
                <p:nvPr/>
              </p:nvSpPr>
              <p:spPr>
                <a:xfrm>
                  <a:off x="5047278" y="1852671"/>
                  <a:ext cx="2101349" cy="3790887"/>
                </a:xfrm>
                <a:prstGeom prst="rect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="" xmlns:a16="http://schemas.microsoft.com/office/drawing/2014/main" id="{77422D21-5441-40AF-B808-846BD1B8BB51}"/>
                    </a:ext>
                  </a:extLst>
                </p:cNvPr>
                <p:cNvCxnSpPr/>
                <p:nvPr/>
              </p:nvCxnSpPr>
              <p:spPr>
                <a:xfrm>
                  <a:off x="5048047" y="2226367"/>
                  <a:ext cx="2101349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="" xmlns:a16="http://schemas.microsoft.com/office/drawing/2014/main" id="{DDBFF0AD-284F-419C-B6BE-1CFE8D56323D}"/>
                    </a:ext>
                  </a:extLst>
                </p:cNvPr>
                <p:cNvCxnSpPr/>
                <p:nvPr/>
              </p:nvCxnSpPr>
              <p:spPr>
                <a:xfrm>
                  <a:off x="5045325" y="2634235"/>
                  <a:ext cx="2101349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="" xmlns:a16="http://schemas.microsoft.com/office/drawing/2014/main" id="{D6EBAC42-C267-42DB-8573-7481D0B3B474}"/>
                    </a:ext>
                  </a:extLst>
                </p:cNvPr>
                <p:cNvCxnSpPr/>
                <p:nvPr/>
              </p:nvCxnSpPr>
              <p:spPr>
                <a:xfrm>
                  <a:off x="5035795" y="3746713"/>
                  <a:ext cx="2101349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="" xmlns:a16="http://schemas.microsoft.com/office/drawing/2014/main" id="{CF19582B-F86D-40D3-A010-2B16CB0990B9}"/>
                    </a:ext>
                  </a:extLst>
                </p:cNvPr>
                <p:cNvCxnSpPr/>
                <p:nvPr/>
              </p:nvCxnSpPr>
              <p:spPr>
                <a:xfrm>
                  <a:off x="5037638" y="4154953"/>
                  <a:ext cx="2101349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="" xmlns:a16="http://schemas.microsoft.com/office/drawing/2014/main" id="{7BF07BD7-EF75-4151-9C37-F61570D08133}"/>
                    </a:ext>
                  </a:extLst>
                </p:cNvPr>
                <p:cNvSpPr txBox="1"/>
                <p:nvPr/>
              </p:nvSpPr>
              <p:spPr>
                <a:xfrm>
                  <a:off x="5121757" y="1878766"/>
                  <a:ext cx="10729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rPr>
                    <a:t>My Umbrella</a:t>
                  </a:r>
                  <a:endParaRPr lang="ko-KR" altLang="en-US" sz="1200" dirty="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endParaRPr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="" xmlns:a16="http://schemas.microsoft.com/office/drawing/2014/main" id="{9C958735-8679-43DF-8C17-646011243798}"/>
                    </a:ext>
                  </a:extLst>
                </p:cNvPr>
                <p:cNvGrpSpPr/>
                <p:nvPr/>
              </p:nvGrpSpPr>
              <p:grpSpPr>
                <a:xfrm>
                  <a:off x="6936833" y="1918292"/>
                  <a:ext cx="157316" cy="180719"/>
                  <a:chOff x="6930019" y="1880504"/>
                  <a:chExt cx="157316" cy="180719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="" xmlns:a16="http://schemas.microsoft.com/office/drawing/2014/main" id="{E8710667-94AB-43E3-96A5-9C5E73B0E781}"/>
                      </a:ext>
                    </a:extLst>
                  </p:cNvPr>
                  <p:cNvSpPr/>
                  <p:nvPr/>
                </p:nvSpPr>
                <p:spPr>
                  <a:xfrm rot="2848645">
                    <a:off x="6937090" y="1941162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="" xmlns:a16="http://schemas.microsoft.com/office/drawing/2014/main" id="{09F6CC53-A8DF-449F-A6E2-97E96DA64C03}"/>
                      </a:ext>
                    </a:extLst>
                  </p:cNvPr>
                  <p:cNvSpPr/>
                  <p:nvPr/>
                </p:nvSpPr>
                <p:spPr>
                  <a:xfrm rot="19252075">
                    <a:off x="6930019" y="2025223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="" xmlns:a16="http://schemas.microsoft.com/office/drawing/2014/main" id="{505AF1F5-69B4-4F7F-A2C2-BFBD2F97BF8F}"/>
                    </a:ext>
                  </a:extLst>
                </p:cNvPr>
                <p:cNvGrpSpPr/>
                <p:nvPr/>
              </p:nvGrpSpPr>
              <p:grpSpPr>
                <a:xfrm>
                  <a:off x="6936833" y="2322966"/>
                  <a:ext cx="157316" cy="180719"/>
                  <a:chOff x="6930019" y="1880504"/>
                  <a:chExt cx="157316" cy="180719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="" xmlns:a16="http://schemas.microsoft.com/office/drawing/2014/main" id="{346799B5-DB81-45D8-B10A-341BF0FCFAEA}"/>
                      </a:ext>
                    </a:extLst>
                  </p:cNvPr>
                  <p:cNvSpPr/>
                  <p:nvPr/>
                </p:nvSpPr>
                <p:spPr>
                  <a:xfrm rot="2848645">
                    <a:off x="6937090" y="1941162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="" xmlns:a16="http://schemas.microsoft.com/office/drawing/2014/main" id="{E00BDCAF-3850-4D84-B39A-E4DB2B63A53E}"/>
                      </a:ext>
                    </a:extLst>
                  </p:cNvPr>
                  <p:cNvSpPr/>
                  <p:nvPr/>
                </p:nvSpPr>
                <p:spPr>
                  <a:xfrm rot="19252075">
                    <a:off x="6930019" y="2025223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4" name="그룹 43">
                  <a:extLst>
                    <a:ext uri="{FF2B5EF4-FFF2-40B4-BE49-F238E27FC236}">
                      <a16:creationId xmlns="" xmlns:a16="http://schemas.microsoft.com/office/drawing/2014/main" id="{260BF61D-4CC0-42D1-8723-B652150DE8A5}"/>
                    </a:ext>
                  </a:extLst>
                </p:cNvPr>
                <p:cNvGrpSpPr/>
                <p:nvPr/>
              </p:nvGrpSpPr>
              <p:grpSpPr>
                <a:xfrm>
                  <a:off x="5123874" y="2993643"/>
                  <a:ext cx="1133259" cy="661142"/>
                  <a:chOff x="5140604" y="2575024"/>
                  <a:chExt cx="1133259" cy="661142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="" xmlns:a16="http://schemas.microsoft.com/office/drawing/2014/main" id="{69EFE476-D6BA-48F0-A7C4-EF02CE60E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0604" y="2575024"/>
                    <a:ext cx="113325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bg1"/>
                        </a:solidFill>
                        <a:latin typeface="a가시고기L" panose="02020600000000000000" pitchFamily="18" charset="-127"/>
                        <a:ea typeface="a가시고기L" panose="02020600000000000000" pitchFamily="18" charset="-127"/>
                      </a:rPr>
                      <a:t>Edit Location</a:t>
                    </a:r>
                    <a:endParaRPr lang="ko-KR" altLang="en-US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endParaRPr>
                  </a:p>
                </p:txBody>
              </p:sp>
              <p:pic>
                <p:nvPicPr>
                  <p:cNvPr id="47" name="그래픽 104" descr="표식">
                    <a:extLst>
                      <a:ext uri="{FF2B5EF4-FFF2-40B4-BE49-F238E27FC236}">
                        <a16:creationId xmlns="" xmlns:a16="http://schemas.microsoft.com/office/drawing/2014/main" id="{2D1BBEF9-F43A-45F1-8DF6-1C01DB1676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64657" y="2928021"/>
                    <a:ext cx="308144" cy="308145"/>
                  </a:xfrm>
                  <a:prstGeom prst="rect">
                    <a:avLst/>
                  </a:prstGeom>
                </p:spPr>
              </p:pic>
              <p:sp>
                <p:nvSpPr>
                  <p:cNvPr id="48" name="TextBox 47">
                    <a:extLst>
                      <a:ext uri="{FF2B5EF4-FFF2-40B4-BE49-F238E27FC236}">
                        <a16:creationId xmlns="" xmlns:a16="http://schemas.microsoft.com/office/drawing/2014/main" id="{38DD22EF-E1F0-42D4-A4AE-ED572AA38F9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2558" y="2913999"/>
                    <a:ext cx="57259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bg1"/>
                        </a:solidFill>
                        <a:latin typeface="a가시고기L" panose="02020600000000000000" pitchFamily="18" charset="-127"/>
                        <a:ea typeface="a가시고기L" panose="02020600000000000000" pitchFamily="18" charset="-127"/>
                      </a:rPr>
                      <a:t>Seoul</a:t>
                    </a:r>
                    <a:endParaRPr lang="ko-KR" altLang="en-US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endParaRPr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="" xmlns:a16="http://schemas.microsoft.com/office/drawing/2014/main" id="{C9D4A4F1-CCB7-47C5-9A9C-E49C4C7A9B53}"/>
                    </a:ext>
                  </a:extLst>
                </p:cNvPr>
                <p:cNvSpPr txBox="1"/>
                <p:nvPr/>
              </p:nvSpPr>
              <p:spPr>
                <a:xfrm>
                  <a:off x="5115101" y="2280058"/>
                  <a:ext cx="91057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rPr>
                    <a:t>Lost Alert</a:t>
                  </a:r>
                  <a:endParaRPr lang="ko-KR" altLang="en-US" sz="1200" dirty="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="" xmlns:a16="http://schemas.microsoft.com/office/drawing/2014/main" id="{0F4E0F43-C4AF-4410-865B-F0284962E8B8}"/>
                    </a:ext>
                  </a:extLst>
                </p:cNvPr>
                <p:cNvSpPr txBox="1"/>
                <p:nvPr/>
              </p:nvSpPr>
              <p:spPr>
                <a:xfrm>
                  <a:off x="5129221" y="3783496"/>
                  <a:ext cx="13612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rPr>
                    <a:t>About Kingsman</a:t>
                  </a:r>
                  <a:endParaRPr lang="ko-KR" altLang="en-US" sz="1200" dirty="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="" xmlns:a16="http://schemas.microsoft.com/office/drawing/2014/main" id="{494A82DB-B927-41B3-8C74-4852A67D3423}"/>
                    </a:ext>
                  </a:extLst>
                </p:cNvPr>
                <p:cNvGrpSpPr/>
                <p:nvPr/>
              </p:nvGrpSpPr>
              <p:grpSpPr>
                <a:xfrm>
                  <a:off x="6936835" y="3057409"/>
                  <a:ext cx="157316" cy="180710"/>
                  <a:chOff x="6922950" y="2217002"/>
                  <a:chExt cx="157316" cy="180710"/>
                </a:xfrm>
              </p:grpSpPr>
              <p:sp>
                <p:nvSpPr>
                  <p:cNvPr id="52" name="직사각형 51">
                    <a:extLst>
                      <a:ext uri="{FF2B5EF4-FFF2-40B4-BE49-F238E27FC236}">
                        <a16:creationId xmlns="" xmlns:a16="http://schemas.microsoft.com/office/drawing/2014/main" id="{D8769A0B-621A-4719-B349-5C65301A5461}"/>
                      </a:ext>
                    </a:extLst>
                  </p:cNvPr>
                  <p:cNvSpPr/>
                  <p:nvPr/>
                </p:nvSpPr>
                <p:spPr>
                  <a:xfrm rot="2848645">
                    <a:off x="6930021" y="2277661"/>
                    <a:ext cx="157318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="" xmlns:a16="http://schemas.microsoft.com/office/drawing/2014/main" id="{AB08EAF2-D558-432E-A312-90DB751B4566}"/>
                      </a:ext>
                    </a:extLst>
                  </p:cNvPr>
                  <p:cNvSpPr/>
                  <p:nvPr/>
                </p:nvSpPr>
                <p:spPr>
                  <a:xfrm rot="19252075">
                    <a:off x="6922950" y="2361712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="" xmlns:a16="http://schemas.microsoft.com/office/drawing/2014/main" id="{2AE00614-77AB-4BD5-B7D2-3FB333B17CE1}"/>
                    </a:ext>
                  </a:extLst>
                </p:cNvPr>
                <p:cNvGrpSpPr/>
                <p:nvPr/>
              </p:nvGrpSpPr>
              <p:grpSpPr>
                <a:xfrm>
                  <a:off x="6931888" y="3830121"/>
                  <a:ext cx="157316" cy="180718"/>
                  <a:chOff x="6939037" y="2211297"/>
                  <a:chExt cx="157316" cy="180718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="" xmlns:a16="http://schemas.microsoft.com/office/drawing/2014/main" id="{3EE355DF-402D-4FF4-9D52-3CD876119082}"/>
                      </a:ext>
                    </a:extLst>
                  </p:cNvPr>
                  <p:cNvSpPr/>
                  <p:nvPr/>
                </p:nvSpPr>
                <p:spPr>
                  <a:xfrm rot="2848645">
                    <a:off x="6946107" y="2271955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="" xmlns:a16="http://schemas.microsoft.com/office/drawing/2014/main" id="{EB38EF72-1605-4B82-B104-DE89E0CD42AE}"/>
                      </a:ext>
                    </a:extLst>
                  </p:cNvPr>
                  <p:cNvSpPr/>
                  <p:nvPr/>
                </p:nvSpPr>
                <p:spPr>
                  <a:xfrm rot="19252075">
                    <a:off x="6939037" y="2356015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57" name="그림 56">
                  <a:extLst>
                    <a:ext uri="{FF2B5EF4-FFF2-40B4-BE49-F238E27FC236}">
                      <a16:creationId xmlns="" xmlns:a16="http://schemas.microsoft.com/office/drawing/2014/main" id="{12179981-FB95-4800-BD5C-BE4620816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3314" y="2205993"/>
                  <a:ext cx="627812" cy="446120"/>
                </a:xfrm>
                <a:prstGeom prst="rect">
                  <a:avLst/>
                </a:prstGeom>
              </p:spPr>
            </p:pic>
          </p:grpSp>
          <p:cxnSp>
            <p:nvCxnSpPr>
              <p:cNvPr id="68" name="직선 연결선 67">
                <a:extLst>
                  <a:ext uri="{FF2B5EF4-FFF2-40B4-BE49-F238E27FC236}">
                    <a16:creationId xmlns="" xmlns:a16="http://schemas.microsoft.com/office/drawing/2014/main" id="{DDBFF0AD-284F-419C-B6BE-1CFE8D56323D}"/>
                  </a:ext>
                </a:extLst>
              </p:cNvPr>
              <p:cNvCxnSpPr/>
              <p:nvPr/>
            </p:nvCxnSpPr>
            <p:spPr>
              <a:xfrm>
                <a:off x="8225581" y="3183992"/>
                <a:ext cx="1837148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>
              <a:off x="8297430" y="2815523"/>
              <a:ext cx="1719213" cy="390030"/>
              <a:chOff x="8297430" y="2815523"/>
              <a:chExt cx="1719213" cy="390030"/>
            </a:xfrm>
          </p:grpSpPr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C9D4A4F1-CCB7-47C5-9A9C-E49C4C7A9B53}"/>
                  </a:ext>
                </a:extLst>
              </p:cNvPr>
              <p:cNvSpPr txBox="1"/>
              <p:nvPr/>
            </p:nvSpPr>
            <p:spPr>
              <a:xfrm>
                <a:off x="8297430" y="286441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LED Switch</a:t>
                </a:r>
                <a:endParaRPr lang="ko-KR" altLang="en-US" sz="1200" dirty="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id="{D8769A0B-621A-4719-B349-5C65301A5461}"/>
                  </a:ext>
                </a:extLst>
              </p:cNvPr>
              <p:cNvSpPr/>
              <p:nvPr/>
            </p:nvSpPr>
            <p:spPr>
              <a:xfrm rot="2848645">
                <a:off x="9885288" y="2968757"/>
                <a:ext cx="137537" cy="3147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AB08EAF2-D558-432E-A312-90DB751B4566}"/>
                  </a:ext>
                </a:extLst>
              </p:cNvPr>
              <p:cNvSpPr/>
              <p:nvPr/>
            </p:nvSpPr>
            <p:spPr>
              <a:xfrm rot="19252075">
                <a:off x="9879106" y="3042249"/>
                <a:ext cx="137537" cy="3147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="" xmlns:a16="http://schemas.microsoft.com/office/drawing/2014/main" id="{12179981-FB95-4800-BD5C-BE4620816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0441" y="2815523"/>
                <a:ext cx="548878" cy="390030"/>
              </a:xfrm>
              <a:prstGeom prst="rect">
                <a:avLst/>
              </a:prstGeom>
            </p:spPr>
          </p:pic>
        </p:grp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1949376" y="2198622"/>
            <a:ext cx="7706601" cy="461665"/>
            <a:chOff x="745042" y="1170723"/>
            <a:chExt cx="7706601" cy="461665"/>
          </a:xfrm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LED </a:t>
              </a:r>
              <a:r>
                <a:rPr lang="ko-KR" altLang="en-US" sz="2400" dirty="0" smtClean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전원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3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72B8847-47D0-483C-83AA-CF6DF784F973}"/>
              </a:ext>
            </a:extLst>
          </p:cNvPr>
          <p:cNvSpPr/>
          <p:nvPr/>
        </p:nvSpPr>
        <p:spPr>
          <a:xfrm>
            <a:off x="2625112" y="1398079"/>
            <a:ext cx="772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>
                <a:hlinkClick r:id="rId2"/>
              </a:rPr>
              <a:t>https://github.com/Kingsman-kpu</a:t>
            </a:r>
            <a:endParaRPr lang="en-US" altLang="ko-KR" sz="3600" b="1"/>
          </a:p>
        </p:txBody>
      </p:sp>
      <p:sp>
        <p:nvSpPr>
          <p:cNvPr id="17" name="TextBox 16"/>
          <p:cNvSpPr txBox="1"/>
          <p:nvPr/>
        </p:nvSpPr>
        <p:spPr>
          <a:xfrm>
            <a:off x="3870355" y="505666"/>
            <a:ext cx="501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수행 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2908DC2-3BAC-452B-B27F-4DF1006BE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813" y="2219180"/>
            <a:ext cx="7315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57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336314" y="635635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51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2165" y="280891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01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629668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진행상황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99885" y="2023289"/>
            <a:ext cx="135120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43" y="1428996"/>
            <a:ext cx="2860391" cy="5085139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1949376" y="2198622"/>
            <a:ext cx="7706601" cy="461665"/>
            <a:chOff x="745042" y="1170723"/>
            <a:chExt cx="7706601" cy="461665"/>
          </a:xfrm>
        </p:grpSpPr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Application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743" y="1428996"/>
            <a:ext cx="2860391" cy="50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19216" y="1140603"/>
            <a:ext cx="5215761" cy="5338059"/>
            <a:chOff x="3519216" y="1140603"/>
            <a:chExt cx="5215761" cy="533805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40603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6138" y="3173322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3874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모듈 상세 설계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4496453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483775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832331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17403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51808" y="5155178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7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6155" y="505666"/>
            <a:ext cx="3757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연구개요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6117" y="5442551"/>
            <a:ext cx="85914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비가오면 누구나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우산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쓴다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우산을 쓰다 보면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크고 작은 불편함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존재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4423" y="1226695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배경</a:t>
            </a:r>
            <a:endParaRPr lang="en-US" altLang="ko-KR" sz="28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56B6F101-6000-4DBE-B010-09AF9A50A32F}"/>
              </a:ext>
            </a:extLst>
          </p:cNvPr>
          <p:cNvCxnSpPr>
            <a:cxnSpLocks/>
          </p:cNvCxnSpPr>
          <p:nvPr/>
        </p:nvCxnSpPr>
        <p:spPr>
          <a:xfrm>
            <a:off x="767264" y="1803495"/>
            <a:ext cx="93984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D1788630-F4E4-4FB3-B0E8-CB54F747B116}"/>
              </a:ext>
            </a:extLst>
          </p:cNvPr>
          <p:cNvCxnSpPr>
            <a:cxnSpLocks/>
          </p:cNvCxnSpPr>
          <p:nvPr/>
        </p:nvCxnSpPr>
        <p:spPr>
          <a:xfrm>
            <a:off x="1504710" y="5365020"/>
            <a:ext cx="905426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77955BD-3E84-42D1-9AE9-4016BCE4792E}"/>
              </a:ext>
            </a:extLst>
          </p:cNvPr>
          <p:cNvGrpSpPr/>
          <p:nvPr/>
        </p:nvGrpSpPr>
        <p:grpSpPr>
          <a:xfrm>
            <a:off x="6468320" y="2051132"/>
            <a:ext cx="2652616" cy="3252603"/>
            <a:chOff x="453959" y="1881290"/>
            <a:chExt cx="2652616" cy="3252603"/>
          </a:xfrm>
        </p:grpSpPr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9A19F9FE-336D-4F9A-A353-FECDB5C6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9" y="1881290"/>
              <a:ext cx="2652616" cy="2808687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C25D45B-1DCA-4924-ABE0-C8D9B9E0D17F}"/>
                </a:ext>
              </a:extLst>
            </p:cNvPr>
            <p:cNvGrpSpPr/>
            <p:nvPr/>
          </p:nvGrpSpPr>
          <p:grpSpPr>
            <a:xfrm>
              <a:off x="1135224" y="4795339"/>
              <a:ext cx="1290085" cy="338554"/>
              <a:chOff x="5877358" y="5022479"/>
              <a:chExt cx="2711955" cy="338554"/>
            </a:xfrm>
          </p:grpSpPr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06BDCDBC-B6FD-429B-AD22-42B0263DAB07}"/>
                  </a:ext>
                </a:extLst>
              </p:cNvPr>
              <p:cNvSpPr txBox="1"/>
              <p:nvPr/>
            </p:nvSpPr>
            <p:spPr>
              <a:xfrm>
                <a:off x="5877358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분실 가능성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F9B32DF5-48CE-4441-B249-9275954B516D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3804741-C35E-4663-A7B5-7142426348B2}"/>
              </a:ext>
            </a:extLst>
          </p:cNvPr>
          <p:cNvGrpSpPr/>
          <p:nvPr/>
        </p:nvGrpSpPr>
        <p:grpSpPr>
          <a:xfrm>
            <a:off x="3664014" y="2048104"/>
            <a:ext cx="2873186" cy="3489856"/>
            <a:chOff x="3328604" y="1875544"/>
            <a:chExt cx="2873186" cy="3489856"/>
          </a:xfrm>
        </p:grpSpPr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7B97C930-1775-4782-AE25-2A4CC2CC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8604" y="1875544"/>
              <a:ext cx="2652616" cy="279540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686646CE-895D-4253-BAF8-FB333F0E7764}"/>
                </a:ext>
              </a:extLst>
            </p:cNvPr>
            <p:cNvGrpSpPr/>
            <p:nvPr/>
          </p:nvGrpSpPr>
          <p:grpSpPr>
            <a:xfrm>
              <a:off x="3422167" y="4775505"/>
              <a:ext cx="2779623" cy="589895"/>
              <a:chOff x="5877358" y="5022479"/>
              <a:chExt cx="2767707" cy="589895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C00A48A-841D-4F18-A1AA-6F7102948A1B}"/>
                  </a:ext>
                </a:extLst>
              </p:cNvPr>
              <p:cNvSpPr txBox="1"/>
              <p:nvPr/>
            </p:nvSpPr>
            <p:spPr>
              <a:xfrm>
                <a:off x="5933110" y="5027599"/>
                <a:ext cx="2711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휴대전화 확인의 번거로움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D05EB904-6AF2-43BD-A8CD-5E0E93FDA346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CB608632-7039-4511-A508-0FDE2C32FB8A}"/>
              </a:ext>
            </a:extLst>
          </p:cNvPr>
          <p:cNvGrpSpPr/>
          <p:nvPr/>
        </p:nvGrpSpPr>
        <p:grpSpPr>
          <a:xfrm>
            <a:off x="745618" y="2048104"/>
            <a:ext cx="2873185" cy="3219683"/>
            <a:chOff x="6201789" y="1861184"/>
            <a:chExt cx="2873185" cy="3219683"/>
          </a:xfrm>
        </p:grpSpPr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87D7621E-4A01-4EC3-9B6B-AE522F74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789" y="1861184"/>
              <a:ext cx="2652616" cy="279540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CD4BC828-3827-4194-8E9B-445C5B7106F6}"/>
                </a:ext>
              </a:extLst>
            </p:cNvPr>
            <p:cNvGrpSpPr/>
            <p:nvPr/>
          </p:nvGrpSpPr>
          <p:grpSpPr>
            <a:xfrm>
              <a:off x="6363019" y="4742313"/>
              <a:ext cx="2711955" cy="338554"/>
              <a:chOff x="5877358" y="5022479"/>
              <a:chExt cx="2711955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1F7160D4-29B4-47E1-9B0F-43FBF6453ED2}"/>
                  </a:ext>
                </a:extLst>
              </p:cNvPr>
              <p:cNvSpPr txBox="1"/>
              <p:nvPr/>
            </p:nvSpPr>
            <p:spPr>
              <a:xfrm>
                <a:off x="5877358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기상정보 확인의 번거로움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95E610B5-5233-46B4-B139-06D358A590EC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6582DDF-E78C-410A-982B-1532D100F9E6}"/>
              </a:ext>
            </a:extLst>
          </p:cNvPr>
          <p:cNvGrpSpPr/>
          <p:nvPr/>
        </p:nvGrpSpPr>
        <p:grpSpPr>
          <a:xfrm>
            <a:off x="9291834" y="2015788"/>
            <a:ext cx="2652616" cy="3258136"/>
            <a:chOff x="9074974" y="1847899"/>
            <a:chExt cx="2652616" cy="3258136"/>
          </a:xfrm>
        </p:grpSpPr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55F1A6B6-1A4B-484B-9B5B-FCD634EB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974" y="1847899"/>
              <a:ext cx="2652616" cy="280049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34FB5474-CB84-45B8-970F-E570CFB059BC}"/>
                </a:ext>
              </a:extLst>
            </p:cNvPr>
            <p:cNvGrpSpPr/>
            <p:nvPr/>
          </p:nvGrpSpPr>
          <p:grpSpPr>
            <a:xfrm>
              <a:off x="9472679" y="4767481"/>
              <a:ext cx="2074655" cy="338554"/>
              <a:chOff x="5855172" y="5022479"/>
              <a:chExt cx="2711955" cy="338554"/>
            </a:xfrm>
          </p:grpSpPr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1E5D1F69-4F5B-4220-AAFC-752ED15795D5}"/>
                  </a:ext>
                </a:extLst>
              </p:cNvPr>
              <p:cNvSpPr txBox="1"/>
              <p:nvPr/>
            </p:nvSpPr>
            <p:spPr>
              <a:xfrm>
                <a:off x="5855172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비 오는 날 사고 증가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F48DC4B6-0106-4F08-9EC4-6A5E66241FD4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3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33922" y="997748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DDD1630A-D597-43F1-868C-8BF26A48E3A5}"/>
              </a:ext>
            </a:extLst>
          </p:cNvPr>
          <p:cNvSpPr txBox="1"/>
          <p:nvPr/>
        </p:nvSpPr>
        <p:spPr>
          <a:xfrm>
            <a:off x="4556155" y="505666"/>
            <a:ext cx="3757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연구개요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B424AB-38A1-47F2-B12D-027772452783}"/>
              </a:ext>
            </a:extLst>
          </p:cNvPr>
          <p:cNvCxnSpPr/>
          <p:nvPr/>
        </p:nvCxnSpPr>
        <p:spPr>
          <a:xfrm flipV="1">
            <a:off x="7166897" y="2208111"/>
            <a:ext cx="2057006" cy="135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6C5D2157-8976-4AED-9456-79C450152A49}"/>
              </a:ext>
            </a:extLst>
          </p:cNvPr>
          <p:cNvCxnSpPr>
            <a:stCxn id="3" idx="3"/>
          </p:cNvCxnSpPr>
          <p:nvPr/>
        </p:nvCxnSpPr>
        <p:spPr>
          <a:xfrm>
            <a:off x="4472258" y="3217359"/>
            <a:ext cx="113177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A1C20F46-5C32-4D90-B063-9310484C8672}"/>
              </a:ext>
            </a:extLst>
          </p:cNvPr>
          <p:cNvGrpSpPr/>
          <p:nvPr/>
        </p:nvGrpSpPr>
        <p:grpSpPr>
          <a:xfrm>
            <a:off x="833120" y="860297"/>
            <a:ext cx="11789387" cy="5773324"/>
            <a:chOff x="845479" y="877230"/>
            <a:chExt cx="11789387" cy="5773324"/>
          </a:xfrm>
        </p:grpSpPr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70E9077D-088E-437B-B517-9B69804C2722}"/>
                </a:ext>
              </a:extLst>
            </p:cNvPr>
            <p:cNvGrpSpPr/>
            <p:nvPr/>
          </p:nvGrpSpPr>
          <p:grpSpPr>
            <a:xfrm>
              <a:off x="8353330" y="3638118"/>
              <a:ext cx="4281536" cy="2880715"/>
              <a:chOff x="8353330" y="3638118"/>
              <a:chExt cx="4281536" cy="288071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="" xmlns:a16="http://schemas.microsoft.com/office/drawing/2014/main" id="{3903B55E-ACCB-4EA3-8FA1-25AB829E1388}"/>
                  </a:ext>
                </a:extLst>
              </p:cNvPr>
              <p:cNvSpPr/>
              <p:nvPr/>
            </p:nvSpPr>
            <p:spPr>
              <a:xfrm>
                <a:off x="8353330" y="3638118"/>
                <a:ext cx="3557727" cy="2880715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="" xmlns:a16="http://schemas.microsoft.com/office/drawing/2014/main" id="{459329D0-DFFE-4D47-A677-E73A396CCBB5}"/>
                  </a:ext>
                </a:extLst>
              </p:cNvPr>
              <p:cNvGrpSpPr/>
              <p:nvPr/>
            </p:nvGrpSpPr>
            <p:grpSpPr>
              <a:xfrm>
                <a:off x="9656307" y="3736844"/>
                <a:ext cx="2371616" cy="338554"/>
                <a:chOff x="10029170" y="3346223"/>
                <a:chExt cx="2371616" cy="338554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="" xmlns:a16="http://schemas.microsoft.com/office/drawing/2014/main" id="{CD577532-C8BA-4C99-8E51-221114A14A85}"/>
                    </a:ext>
                  </a:extLst>
                </p:cNvPr>
                <p:cNvSpPr txBox="1"/>
                <p:nvPr/>
              </p:nvSpPr>
              <p:spPr>
                <a:xfrm>
                  <a:off x="10029170" y="3346223"/>
                  <a:ext cx="237161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우산의 기능</a:t>
                  </a: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="" xmlns:a16="http://schemas.microsoft.com/office/drawing/2014/main" id="{E631C75D-E444-4329-A58F-A292DB7C8A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44516" y="3664457"/>
                  <a:ext cx="5193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57FB1C59-58FF-4467-8743-4FDF1EC593A7}"/>
                  </a:ext>
                </a:extLst>
              </p:cNvPr>
              <p:cNvSpPr txBox="1"/>
              <p:nvPr/>
            </p:nvSpPr>
            <p:spPr>
              <a:xfrm>
                <a:off x="8472303" y="4116825"/>
                <a:ext cx="3482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1.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분실방지기능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(GPS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모듈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 /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위치비교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</a:t>
                </a:r>
                <a:endParaRPr lang="ko-KR" altLang="en-US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C705C061-CB14-4F01-ABF9-E9EF29C7F11E}"/>
                  </a:ext>
                </a:extLst>
              </p:cNvPr>
              <p:cNvSpPr txBox="1"/>
              <p:nvPr/>
            </p:nvSpPr>
            <p:spPr>
              <a:xfrm>
                <a:off x="8454547" y="4477703"/>
                <a:ext cx="37167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2.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전화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/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문자 알림 수신시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LED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점등</a:t>
                </a:r>
                <a:endParaRPr lang="en-US" altLang="ko-KR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   (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안드로이드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Ring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신호 감지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</a:t>
                </a:r>
                <a:endParaRPr lang="ko-KR" altLang="en-US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EA0B192C-E32C-4BFB-AA6A-E9BD0DB8F212}"/>
                  </a:ext>
                </a:extLst>
              </p:cNvPr>
              <p:cNvSpPr txBox="1"/>
              <p:nvPr/>
            </p:nvSpPr>
            <p:spPr>
              <a:xfrm>
                <a:off x="8454547" y="5062478"/>
                <a:ext cx="4180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3.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날씨확인 기능</a:t>
                </a:r>
                <a:endParaRPr lang="en-US" altLang="ko-KR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   (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자이로센서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/ TTS API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이용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</a:t>
                </a:r>
                <a:endParaRPr lang="ko-KR" altLang="en-US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CF7F9A87-2DEA-4053-95FF-F2853905AE3E}"/>
                  </a:ext>
                </a:extLst>
              </p:cNvPr>
              <p:cNvSpPr txBox="1"/>
              <p:nvPr/>
            </p:nvSpPr>
            <p:spPr>
              <a:xfrm>
                <a:off x="8460783" y="5661690"/>
                <a:ext cx="3557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4.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조도가 일정수치 이하면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LED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점등</a:t>
                </a:r>
                <a:endParaRPr lang="en-US" altLang="ko-KR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800C2CED-C041-440A-9F9A-FFB80C74D192}"/>
                </a:ext>
              </a:extLst>
            </p:cNvPr>
            <p:cNvGrpSpPr/>
            <p:nvPr/>
          </p:nvGrpSpPr>
          <p:grpSpPr>
            <a:xfrm>
              <a:off x="845479" y="877230"/>
              <a:ext cx="4979868" cy="5773324"/>
              <a:chOff x="845479" y="877230"/>
              <a:chExt cx="4979868" cy="577332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C7F89A26-5C01-4228-B199-38F0A18A9B82}"/>
                  </a:ext>
                </a:extLst>
              </p:cNvPr>
              <p:cNvGrpSpPr/>
              <p:nvPr/>
            </p:nvGrpSpPr>
            <p:grpSpPr>
              <a:xfrm>
                <a:off x="845479" y="877230"/>
                <a:ext cx="4979868" cy="4303348"/>
                <a:chOff x="1029862" y="1539854"/>
                <a:chExt cx="4979868" cy="4303348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="" xmlns:a16="http://schemas.microsoft.com/office/drawing/2014/main" id="{1DFA2D7B-BAD1-4857-B896-2FB9B5FCCE7A}"/>
                    </a:ext>
                  </a:extLst>
                </p:cNvPr>
                <p:cNvGrpSpPr/>
                <p:nvPr/>
              </p:nvGrpSpPr>
              <p:grpSpPr>
                <a:xfrm>
                  <a:off x="1029862" y="1950630"/>
                  <a:ext cx="4979868" cy="3892572"/>
                  <a:chOff x="648649" y="1092383"/>
                  <a:chExt cx="4979868" cy="3892572"/>
                </a:xfrm>
              </p:grpSpPr>
              <p:sp>
                <p:nvSpPr>
                  <p:cNvPr id="58" name="TextBox 57">
                    <a:extLst>
                      <a:ext uri="{FF2B5EF4-FFF2-40B4-BE49-F238E27FC236}">
                        <a16:creationId xmlns="" xmlns:a16="http://schemas.microsoft.com/office/drawing/2014/main" id="{075E5237-C5EF-41FC-A519-36FE36CE59A2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820" y="2460799"/>
                    <a:ext cx="302316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Strip</a:t>
                    </a:r>
                    <a:r>
                      <a:rPr lang="ko-KR" altLang="en-US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 </a:t>
                    </a:r>
                    <a:r>
                      <a:rPr lang="en-US" altLang="ko-KR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LED</a:t>
                    </a:r>
                    <a:r>
                      <a:rPr lang="ko-KR" altLang="en-US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 모듈</a:t>
                    </a:r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="" xmlns:a16="http://schemas.microsoft.com/office/drawing/2014/main" id="{50030CC1-E4D0-4DAC-8208-093BF519F5E4}"/>
                      </a:ext>
                    </a:extLst>
                  </p:cNvPr>
                  <p:cNvGrpSpPr/>
                  <p:nvPr/>
                </p:nvGrpSpPr>
                <p:grpSpPr>
                  <a:xfrm>
                    <a:off x="648649" y="1092383"/>
                    <a:ext cx="4979868" cy="3892572"/>
                    <a:chOff x="648649" y="1092383"/>
                    <a:chExt cx="4979868" cy="3892572"/>
                  </a:xfrm>
                </p:grpSpPr>
                <p:sp>
                  <p:nvSpPr>
                    <p:cNvPr id="5" name="사각형: 둥근 모서리 4">
                      <a:extLst>
                        <a:ext uri="{FF2B5EF4-FFF2-40B4-BE49-F238E27FC236}">
                          <a16:creationId xmlns="" xmlns:a16="http://schemas.microsoft.com/office/drawing/2014/main" id="{0FDEB23F-AC05-45CA-989F-9D8539A1C6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339" y="1382481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" name="사각형: 둥근 모서리 38">
                      <a:extLst>
                        <a:ext uri="{FF2B5EF4-FFF2-40B4-BE49-F238E27FC236}">
                          <a16:creationId xmlns="" xmlns:a16="http://schemas.microsoft.com/office/drawing/2014/main" id="{2A41F260-5DA3-4514-84CE-47B86B7DB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5354" y="1382481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" name="사각형: 둥근 모서리 2">
                      <a:extLst>
                        <a:ext uri="{FF2B5EF4-FFF2-40B4-BE49-F238E27FC236}">
                          <a16:creationId xmlns="" xmlns:a16="http://schemas.microsoft.com/office/drawing/2014/main" id="{728B4E35-3C55-4DF1-8F9B-252C098BBD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649" y="1092383"/>
                      <a:ext cx="3639138" cy="3892572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="" xmlns:a16="http://schemas.microsoft.com/office/drawing/2014/main" id="{E409B8AE-5C8E-4810-8AD5-1822A646C0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0419" y="1107816"/>
                      <a:ext cx="30231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GPS</a:t>
                      </a:r>
                      <a:r>
                        <a:rPr lang="ko-KR" altLang="en-US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모듈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="" xmlns:a16="http://schemas.microsoft.com/office/drawing/2014/main" id="{2C2CAF79-BC52-4B5A-8B16-EC4A300E68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5354" y="1106779"/>
                      <a:ext cx="30231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자이로센서 모듈</a:t>
                      </a:r>
                    </a:p>
                  </p:txBody>
                </p:sp>
                <p:sp>
                  <p:nvSpPr>
                    <p:cNvPr id="43" name="사각형: 둥근 모서리 42">
                      <a:extLst>
                        <a:ext uri="{FF2B5EF4-FFF2-40B4-BE49-F238E27FC236}">
                          <a16:creationId xmlns="" xmlns:a16="http://schemas.microsoft.com/office/drawing/2014/main" id="{CB29FD70-2E09-463A-AA35-0F770D0B4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339" y="2758862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="" xmlns:a16="http://schemas.microsoft.com/office/drawing/2014/main" id="{D648B46A-ECAD-4D84-B4C7-07DACDAC2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138" y="2466211"/>
                      <a:ext cx="14177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조도센서 모듈</a:t>
                      </a:r>
                    </a:p>
                  </p:txBody>
                </p:sp>
                <p:sp>
                  <p:nvSpPr>
                    <p:cNvPr id="45" name="사각형: 둥근 모서리 44">
                      <a:extLst>
                        <a:ext uri="{FF2B5EF4-FFF2-40B4-BE49-F238E27FC236}">
                          <a16:creationId xmlns="" xmlns:a16="http://schemas.microsoft.com/office/drawing/2014/main" id="{5D3907FF-80E8-497D-A5DF-3B212F235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5354" y="2754596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사각형: 둥근 모서리 97">
                      <a:extLst>
                        <a:ext uri="{FF2B5EF4-FFF2-40B4-BE49-F238E27FC236}">
                          <a16:creationId xmlns="" xmlns:a16="http://schemas.microsoft.com/office/drawing/2014/main" id="{252B6C8A-9D93-49F4-82BD-26F31F2CFB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19" y="3885423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="" xmlns:a16="http://schemas.microsoft.com/office/drawing/2014/main" id="{0BAC2FCA-0FAB-4FA1-B7F4-629A157F4E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1883" y="4293173"/>
                      <a:ext cx="302316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앰프</a:t>
                      </a:r>
                      <a:r>
                        <a:rPr lang="en-US" altLang="ko-KR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</a:t>
                      </a:r>
                      <a:r>
                        <a:rPr lang="ko-KR" altLang="en-US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스피커포함</a:t>
                      </a:r>
                      <a:r>
                        <a:rPr lang="en-US" altLang="ko-KR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)</a:t>
                      </a:r>
                      <a:r>
                        <a:rPr lang="ko-KR" altLang="en-US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모듈</a:t>
                      </a: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="" xmlns:a16="http://schemas.microsoft.com/office/drawing/2014/main" id="{36A3B210-BF67-4DAA-8B0E-958FEA5C470E}"/>
                    </a:ext>
                  </a:extLst>
                </p:cNvPr>
                <p:cNvSpPr txBox="1"/>
                <p:nvPr/>
              </p:nvSpPr>
              <p:spPr>
                <a:xfrm>
                  <a:off x="2281013" y="1539854"/>
                  <a:ext cx="230378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Client</a:t>
                  </a:r>
                  <a:endParaRPr lang="ko-KR" altLang="en-US" sz="2000"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</p:txBody>
            </p:sp>
          </p:grp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2FEDFD1E-67E5-492F-9923-3CDA4E9A9E08}"/>
                  </a:ext>
                </a:extLst>
              </p:cNvPr>
              <p:cNvSpPr/>
              <p:nvPr/>
            </p:nvSpPr>
            <p:spPr>
              <a:xfrm>
                <a:off x="1029219" y="5295675"/>
                <a:ext cx="1504172" cy="135487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="" xmlns:a16="http://schemas.microsoft.com/office/drawing/2014/main" id="{D3F6776E-E186-4C47-B5E5-C836639E8A72}"/>
                  </a:ext>
                </a:extLst>
              </p:cNvPr>
              <p:cNvSpPr/>
              <p:nvPr/>
            </p:nvSpPr>
            <p:spPr>
              <a:xfrm>
                <a:off x="2689234" y="5279896"/>
                <a:ext cx="1504172" cy="135487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A2ECC98C-732D-41CF-B6F8-7961A4A3DA09}"/>
                </a:ext>
              </a:extLst>
            </p:cNvPr>
            <p:cNvGrpSpPr/>
            <p:nvPr/>
          </p:nvGrpSpPr>
          <p:grpSpPr>
            <a:xfrm>
              <a:off x="4499459" y="1631670"/>
              <a:ext cx="6474114" cy="3500944"/>
              <a:chOff x="4499459" y="1631670"/>
              <a:chExt cx="6474114" cy="350094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="" xmlns:a16="http://schemas.microsoft.com/office/drawing/2014/main" id="{DDCE3C1F-75FC-42B5-AC9F-A1337D00DF10}"/>
                  </a:ext>
                </a:extLst>
              </p:cNvPr>
              <p:cNvGrpSpPr/>
              <p:nvPr/>
            </p:nvGrpSpPr>
            <p:grpSpPr>
              <a:xfrm>
                <a:off x="4499459" y="1631670"/>
                <a:ext cx="6474114" cy="3500944"/>
                <a:chOff x="4499459" y="1631670"/>
                <a:chExt cx="6474114" cy="3500944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="" xmlns:a16="http://schemas.microsoft.com/office/drawing/2014/main" id="{9E776B88-0DF7-4979-B90A-731D380CEE95}"/>
                    </a:ext>
                  </a:extLst>
                </p:cNvPr>
                <p:cNvGrpSpPr/>
                <p:nvPr/>
              </p:nvGrpSpPr>
              <p:grpSpPr>
                <a:xfrm>
                  <a:off x="4499459" y="1631670"/>
                  <a:ext cx="6474114" cy="3500944"/>
                  <a:chOff x="6821782" y="1541577"/>
                  <a:chExt cx="6474114" cy="3500944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="" xmlns:a16="http://schemas.microsoft.com/office/drawing/2014/main" id="{79613091-A7A5-4EA5-AB4B-B62E45ADEBA1}"/>
                      </a:ext>
                    </a:extLst>
                  </p:cNvPr>
                  <p:cNvGrpSpPr/>
                  <p:nvPr/>
                </p:nvGrpSpPr>
                <p:grpSpPr>
                  <a:xfrm>
                    <a:off x="6821782" y="1969003"/>
                    <a:ext cx="6474114" cy="3073518"/>
                    <a:chOff x="9542129" y="820620"/>
                    <a:chExt cx="4073617" cy="186127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="" xmlns:a16="http://schemas.microsoft.com/office/drawing/2014/main" id="{ED7A3F4A-5A25-460A-9975-83F1E86FF8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42129" y="820620"/>
                      <a:ext cx="3023164" cy="1861273"/>
                      <a:chOff x="9473927" y="652107"/>
                      <a:chExt cx="3023164" cy="1861273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="" xmlns:a16="http://schemas.microsoft.com/office/drawing/2014/main" id="{A6BE8AF6-6949-4E76-B567-893DC79EE2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73927" y="909370"/>
                        <a:ext cx="3023164" cy="1518482"/>
                      </a:xfrm>
                      <a:prstGeom prst="rect">
                        <a:avLst/>
                      </a:prstGeom>
                      <a:noFill/>
                    </p:spPr>
                  </p:pic>
                  <p:sp>
                    <p:nvSpPr>
                      <p:cNvPr id="61" name="사각형: 둥근 모서리 60">
                        <a:extLst>
                          <a:ext uri="{FF2B5EF4-FFF2-40B4-BE49-F238E27FC236}">
                            <a16:creationId xmlns="" xmlns:a16="http://schemas.microsoft.com/office/drawing/2014/main" id="{7FDFBE58-05D2-483C-8AA7-0EF335F376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76719" y="652107"/>
                        <a:ext cx="1453029" cy="1861273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4" name="TextBox 63">
                      <a:extLst>
                        <a:ext uri="{FF2B5EF4-FFF2-40B4-BE49-F238E27FC236}">
                          <a16:creationId xmlns="" xmlns:a16="http://schemas.microsoft.com/office/drawing/2014/main" id="{2F9FD85C-5C69-4940-BFD9-DB56732A7C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92583" y="881154"/>
                      <a:ext cx="30231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Application</a:t>
                      </a:r>
                      <a:endParaRPr lang="ko-KR" altLang="en-US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109" name="TextBox 108">
                    <a:extLst>
                      <a:ext uri="{FF2B5EF4-FFF2-40B4-BE49-F238E27FC236}">
                        <a16:creationId xmlns="" xmlns:a16="http://schemas.microsoft.com/office/drawing/2014/main" id="{D05A4F74-78F2-4409-981C-026C9062601C}"/>
                      </a:ext>
                    </a:extLst>
                  </p:cNvPr>
                  <p:cNvSpPr txBox="1"/>
                  <p:nvPr/>
                </p:nvSpPr>
                <p:spPr>
                  <a:xfrm>
                    <a:off x="8589789" y="1541577"/>
                    <a:ext cx="230378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Server</a:t>
                    </a:r>
                    <a:endParaRPr lang="ko-KR" altLang="en-US" sz="20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endParaRPr>
                  </a:p>
                </p:txBody>
              </p:sp>
            </p:grpSp>
            <p:grpSp>
              <p:nvGrpSpPr>
                <p:cNvPr id="9" name="그룹 8">
                  <a:extLst>
                    <a:ext uri="{FF2B5EF4-FFF2-40B4-BE49-F238E27FC236}">
                      <a16:creationId xmlns="" xmlns:a16="http://schemas.microsoft.com/office/drawing/2014/main" id="{7F02FDA6-9C54-4903-935F-6BF1EB358815}"/>
                    </a:ext>
                  </a:extLst>
                </p:cNvPr>
                <p:cNvGrpSpPr/>
                <p:nvPr/>
              </p:nvGrpSpPr>
              <p:grpSpPr>
                <a:xfrm>
                  <a:off x="6301300" y="2893958"/>
                  <a:ext cx="1003469" cy="1337011"/>
                  <a:chOff x="6298423" y="3469942"/>
                  <a:chExt cx="1003469" cy="1337011"/>
                </a:xfrm>
              </p:grpSpPr>
              <p:pic>
                <p:nvPicPr>
                  <p:cNvPr id="67" name="Picture 6" descr="C:\Users\yoo\AppData\Local\Microsoft\Windows\Temporary Internet Files\Content.IE5\ELTBIZ8P\computer-icons[1].png">
                    <a:extLst>
                      <a:ext uri="{FF2B5EF4-FFF2-40B4-BE49-F238E27FC236}">
                        <a16:creationId xmlns="" xmlns:a16="http://schemas.microsoft.com/office/drawing/2014/main" id="{722B757F-4C1D-485A-AD0F-B5EC67B302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3853" r="70534" b="32293"/>
                  <a:stretch/>
                </p:blipFill>
                <p:spPr bwMode="auto">
                  <a:xfrm>
                    <a:off x="6298423" y="3654049"/>
                    <a:ext cx="1003469" cy="1152904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="" xmlns:a16="http://schemas.microsoft.com/office/drawing/2014/main" id="{1ECA4F0C-7C75-4661-872D-A0BE2593431C}"/>
                      </a:ext>
                    </a:extLst>
                  </p:cNvPr>
                  <p:cNvSpPr txBox="1"/>
                  <p:nvPr/>
                </p:nvSpPr>
                <p:spPr>
                  <a:xfrm>
                    <a:off x="6568163" y="3469942"/>
                    <a:ext cx="5420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DB</a:t>
                    </a:r>
                    <a:endParaRPr lang="ko-KR" altLang="en-US" sz="14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endParaRPr>
                  </a:p>
                </p:txBody>
              </p:sp>
            </p:grpSp>
          </p:grpSp>
          <p:pic>
            <p:nvPicPr>
              <p:cNvPr id="42" name="그림 41">
                <a:extLst>
                  <a:ext uri="{FF2B5EF4-FFF2-40B4-BE49-F238E27FC236}">
                    <a16:creationId xmlns="" xmlns:a16="http://schemas.microsoft.com/office/drawing/2014/main" id="{132533AB-8349-46FC-9CEA-5B7218735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972" y="2525744"/>
                <a:ext cx="423168" cy="646367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2B2D331A-68AD-46F9-A8E9-AEF2E06C35AB}"/>
                  </a:ext>
                </a:extLst>
              </p:cNvPr>
              <p:cNvSpPr txBox="1"/>
              <p:nvPr/>
            </p:nvSpPr>
            <p:spPr>
              <a:xfrm>
                <a:off x="4588662" y="2265681"/>
                <a:ext cx="9717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Bluetooth</a:t>
                </a:r>
                <a:endParaRPr lang="ko-KR" altLang="en-US" sz="1200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7C3A9B93-4829-4AA9-8809-54D286FD5A65}"/>
                </a:ext>
              </a:extLst>
            </p:cNvPr>
            <p:cNvGrpSpPr/>
            <p:nvPr/>
          </p:nvGrpSpPr>
          <p:grpSpPr>
            <a:xfrm>
              <a:off x="9226241" y="989833"/>
              <a:ext cx="2309268" cy="2013457"/>
              <a:chOff x="9226241" y="989833"/>
              <a:chExt cx="2309268" cy="2013457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="" xmlns:a16="http://schemas.microsoft.com/office/drawing/2014/main" id="{2040C021-ADEC-4492-A233-F78D3C156883}"/>
                  </a:ext>
                </a:extLst>
              </p:cNvPr>
              <p:cNvSpPr/>
              <p:nvPr/>
            </p:nvSpPr>
            <p:spPr>
              <a:xfrm>
                <a:off x="9226241" y="1320471"/>
                <a:ext cx="2309268" cy="168281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4B9457B7-726B-48C3-8D71-9C261F01E592}"/>
                  </a:ext>
                </a:extLst>
              </p:cNvPr>
              <p:cNvSpPr txBox="1"/>
              <p:nvPr/>
            </p:nvSpPr>
            <p:spPr>
              <a:xfrm>
                <a:off x="10018320" y="989833"/>
                <a:ext cx="8258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DBMS</a:t>
                </a:r>
                <a:endParaRPr lang="ko-KR" altLang="en-US" sz="1600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0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6447</TotalTime>
  <Words>1763</Words>
  <Application>Microsoft Office PowerPoint</Application>
  <PresentationFormat>와이드스크린</PresentationFormat>
  <Paragraphs>716</Paragraphs>
  <Slides>51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3" baseType="lpstr">
      <vt:lpstr>배달의민족 주아</vt:lpstr>
      <vt:lpstr>a가시고기M</vt:lpstr>
      <vt:lpstr>Arial</vt:lpstr>
      <vt:lpstr>210 맨발의청춘 L</vt:lpstr>
      <vt:lpstr>a시월구일1</vt:lpstr>
      <vt:lpstr>a시월구일2</vt:lpstr>
      <vt:lpstr>a옛날사진관2</vt:lpstr>
      <vt:lpstr>맑은 고딕</vt:lpstr>
      <vt:lpstr>a가시고기B</vt:lpstr>
      <vt:lpstr>a가시고기L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이석현</dc:creator>
  <cp:lastModifiedBy>minji</cp:lastModifiedBy>
  <cp:revision>386</cp:revision>
  <cp:lastPrinted>2018-02-20T05:27:45Z</cp:lastPrinted>
  <dcterms:created xsi:type="dcterms:W3CDTF">2017-11-14T08:53:50Z</dcterms:created>
  <dcterms:modified xsi:type="dcterms:W3CDTF">2018-03-19T11:42:10Z</dcterms:modified>
</cp:coreProperties>
</file>